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648" r:id="rId5"/>
  </p:sldMasterIdLst>
  <p:notesMasterIdLst>
    <p:notesMasterId r:id="rId20"/>
  </p:notesMasterIdLst>
  <p:sldIdLst>
    <p:sldId id="607" r:id="rId6"/>
    <p:sldId id="683" r:id="rId7"/>
    <p:sldId id="680" r:id="rId8"/>
    <p:sldId id="682" r:id="rId9"/>
    <p:sldId id="672" r:id="rId10"/>
    <p:sldId id="678" r:id="rId11"/>
    <p:sldId id="623" r:id="rId12"/>
    <p:sldId id="681" r:id="rId13"/>
    <p:sldId id="674" r:id="rId14"/>
    <p:sldId id="668" r:id="rId15"/>
    <p:sldId id="667" r:id="rId16"/>
    <p:sldId id="630" r:id="rId17"/>
    <p:sldId id="666" r:id="rId18"/>
    <p:sldId id="64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7356DD-D116-4F48-9DC4-9BBE7E801807}">
          <p14:sldIdLst>
            <p14:sldId id="607"/>
            <p14:sldId id="683"/>
            <p14:sldId id="680"/>
            <p14:sldId id="682"/>
            <p14:sldId id="672"/>
            <p14:sldId id="678"/>
            <p14:sldId id="623"/>
            <p14:sldId id="681"/>
            <p14:sldId id="674"/>
            <p14:sldId id="668"/>
            <p14:sldId id="667"/>
            <p14:sldId id="630"/>
            <p14:sldId id="666"/>
            <p14:sldId id="649"/>
          </p14:sldIdLst>
        </p14:section>
        <p14:section name="Untitled Section" id="{C6720F26-669C-42AA-AC25-740F5DC9BD2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Simonson" initials="KS" lastIdx="1" clrIdx="0">
    <p:extLst>
      <p:ext uri="{19B8F6BF-5375-455C-9EA6-DF929625EA0E}">
        <p15:presenceInfo xmlns:p15="http://schemas.microsoft.com/office/powerpoint/2012/main" userId="Ken Simon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2523"/>
    <a:srgbClr val="E2ADAC"/>
    <a:srgbClr val="C4D79B"/>
    <a:srgbClr val="963634"/>
    <a:srgbClr val="EB0029"/>
    <a:srgbClr val="DA9694"/>
    <a:srgbClr val="445321"/>
    <a:srgbClr val="76933C"/>
    <a:srgbClr val="FFFFFF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18501-A7D3-4EB9-AEEB-E8EB5863FF1F}" v="1" dt="2024-05-01T19:25:07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30" autoAdjust="0"/>
    <p:restoredTop sz="93629" autoAdjust="0"/>
  </p:normalViewPr>
  <p:slideViewPr>
    <p:cSldViewPr snapToGrid="0">
      <p:cViewPr varScale="1">
        <p:scale>
          <a:sx n="80" d="100"/>
          <a:sy n="80" d="100"/>
        </p:scale>
        <p:origin x="331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47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Simonson" userId="80e0ecdd-60f9-4edc-8ca6-528003a52011" providerId="ADAL" clId="{FBB18501-A7D3-4EB9-AEEB-E8EB5863FF1F}"/>
    <pc:docChg chg="addSld delSld modSld modSection">
      <pc:chgData name="Ken Simonson" userId="80e0ecdd-60f9-4edc-8ca6-528003a52011" providerId="ADAL" clId="{FBB18501-A7D3-4EB9-AEEB-E8EB5863FF1F}" dt="2024-05-01T19:32:19.811" v="153" actId="255"/>
      <pc:docMkLst>
        <pc:docMk/>
      </pc:docMkLst>
      <pc:sldChg chg="del">
        <pc:chgData name="Ken Simonson" userId="80e0ecdd-60f9-4edc-8ca6-528003a52011" providerId="ADAL" clId="{FBB18501-A7D3-4EB9-AEEB-E8EB5863FF1F}" dt="2024-05-01T19:00:18.058" v="0" actId="47"/>
        <pc:sldMkLst>
          <pc:docMk/>
          <pc:sldMk cId="1090192011" sldId="547"/>
        </pc:sldMkLst>
      </pc:sldChg>
      <pc:sldChg chg="modSp mod">
        <pc:chgData name="Ken Simonson" userId="80e0ecdd-60f9-4edc-8ca6-528003a52011" providerId="ADAL" clId="{FBB18501-A7D3-4EB9-AEEB-E8EB5863FF1F}" dt="2024-05-01T19:28:50.436" v="148" actId="20577"/>
        <pc:sldMkLst>
          <pc:docMk/>
          <pc:sldMk cId="2625163272" sldId="630"/>
        </pc:sldMkLst>
        <pc:spChg chg="mod">
          <ac:chgData name="Ken Simonson" userId="80e0ecdd-60f9-4edc-8ca6-528003a52011" providerId="ADAL" clId="{FBB18501-A7D3-4EB9-AEEB-E8EB5863FF1F}" dt="2024-05-01T19:28:50.436" v="148" actId="20577"/>
          <ac:spMkLst>
            <pc:docMk/>
            <pc:sldMk cId="2625163272" sldId="630"/>
            <ac:spMk id="2" creationId="{B824E9ED-2084-4935-BD1B-B69860302CEB}"/>
          </ac:spMkLst>
        </pc:spChg>
      </pc:sldChg>
      <pc:sldChg chg="del">
        <pc:chgData name="Ken Simonson" userId="80e0ecdd-60f9-4edc-8ca6-528003a52011" providerId="ADAL" clId="{FBB18501-A7D3-4EB9-AEEB-E8EB5863FF1F}" dt="2024-05-01T19:25:51.595" v="23" actId="47"/>
        <pc:sldMkLst>
          <pc:docMk/>
          <pc:sldMk cId="2107864624" sldId="631"/>
        </pc:sldMkLst>
      </pc:sldChg>
      <pc:sldChg chg="modSp mod">
        <pc:chgData name="Ken Simonson" userId="80e0ecdd-60f9-4edc-8ca6-528003a52011" providerId="ADAL" clId="{FBB18501-A7D3-4EB9-AEEB-E8EB5863FF1F}" dt="2024-05-01T19:02:05.869" v="19" actId="2711"/>
        <pc:sldMkLst>
          <pc:docMk/>
          <pc:sldMk cId="3654701438" sldId="649"/>
        </pc:sldMkLst>
        <pc:spChg chg="mod">
          <ac:chgData name="Ken Simonson" userId="80e0ecdd-60f9-4edc-8ca6-528003a52011" providerId="ADAL" clId="{FBB18501-A7D3-4EB9-AEEB-E8EB5863FF1F}" dt="2024-05-01T19:02:05.869" v="19" actId="2711"/>
          <ac:spMkLst>
            <pc:docMk/>
            <pc:sldMk cId="3654701438" sldId="649"/>
            <ac:spMk id="2" creationId="{9A384DA2-CE5A-4B00-874A-C0050F0A8DAA}"/>
          </ac:spMkLst>
        </pc:spChg>
      </pc:sldChg>
      <pc:sldChg chg="modSp add mod">
        <pc:chgData name="Ken Simonson" userId="80e0ecdd-60f9-4edc-8ca6-528003a52011" providerId="ADAL" clId="{FBB18501-A7D3-4EB9-AEEB-E8EB5863FF1F}" dt="2024-05-01T19:32:19.811" v="153" actId="255"/>
        <pc:sldMkLst>
          <pc:docMk/>
          <pc:sldMk cId="3797673530" sldId="667"/>
        </pc:sldMkLst>
        <pc:spChg chg="mod">
          <ac:chgData name="Ken Simonson" userId="80e0ecdd-60f9-4edc-8ca6-528003a52011" providerId="ADAL" clId="{FBB18501-A7D3-4EB9-AEEB-E8EB5863FF1F}" dt="2024-05-01T19:32:19.811" v="153" actId="255"/>
          <ac:spMkLst>
            <pc:docMk/>
            <pc:sldMk cId="3797673530" sldId="667"/>
            <ac:spMk id="2" creationId="{9C552F16-E6C5-45AA-BEBB-FC7BCD1628B5}"/>
          </ac:spMkLst>
        </pc:spChg>
      </pc:sldChg>
      <pc:sldChg chg="add">
        <pc:chgData name="Ken Simonson" userId="80e0ecdd-60f9-4edc-8ca6-528003a52011" providerId="ADAL" clId="{FBB18501-A7D3-4EB9-AEEB-E8EB5863FF1F}" dt="2024-05-01T19:25:07.049" v="20"/>
        <pc:sldMkLst>
          <pc:docMk/>
          <pc:sldMk cId="314920459" sldId="668"/>
        </pc:sldMkLst>
      </pc:sldChg>
      <pc:sldChg chg="del">
        <pc:chgData name="Ken Simonson" userId="80e0ecdd-60f9-4edc-8ca6-528003a52011" providerId="ADAL" clId="{FBB18501-A7D3-4EB9-AEEB-E8EB5863FF1F}" dt="2024-05-01T19:25:10.139" v="21" actId="47"/>
        <pc:sldMkLst>
          <pc:docMk/>
          <pc:sldMk cId="2999337301" sldId="683"/>
        </pc:sldMkLst>
      </pc:sldChg>
      <pc:sldChg chg="del">
        <pc:chgData name="Ken Simonson" userId="80e0ecdd-60f9-4edc-8ca6-528003a52011" providerId="ADAL" clId="{FBB18501-A7D3-4EB9-AEEB-E8EB5863FF1F}" dt="2024-05-01T19:25:11.662" v="22" actId="47"/>
        <pc:sldMkLst>
          <pc:docMk/>
          <pc:sldMk cId="1059921356" sldId="68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47916946865292E-2"/>
          <c:y val="8.7585814643719187E-2"/>
          <c:w val="0.90952083053134714"/>
          <c:h val="0.8642373983137087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Residential Construction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[$-409]mmm\-yy;@</c:formatCode>
                <c:ptCount val="51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</c:numCache>
            </c:numRef>
          </c:cat>
          <c:val>
            <c:numRef>
              <c:f>Sheet1!$B$2:$B$52</c:f>
              <c:numCache>
                <c:formatCode>0.0%</c:formatCode>
                <c:ptCount val="51"/>
                <c:pt idx="0">
                  <c:v>3.4060800446242066E-2</c:v>
                </c:pt>
                <c:pt idx="1">
                  <c:v>2.0152618799861223E-2</c:v>
                </c:pt>
                <c:pt idx="2">
                  <c:v>-0.13063763608087092</c:v>
                </c:pt>
                <c:pt idx="3">
                  <c:v>-5.2952315372697602E-2</c:v>
                </c:pt>
                <c:pt idx="4">
                  <c:v>-2.5127870653255922E-2</c:v>
                </c:pt>
                <c:pt idx="5">
                  <c:v>-1.9866415482103099E-2</c:v>
                </c:pt>
                <c:pt idx="6">
                  <c:v>-8.2636126731585029E-3</c:v>
                </c:pt>
                <c:pt idx="7">
                  <c:v>-2.3558332479769323E-3</c:v>
                </c:pt>
                <c:pt idx="8">
                  <c:v>5.5886863179416034E-3</c:v>
                </c:pt>
                <c:pt idx="9">
                  <c:v>1.214395360736821E-2</c:v>
                </c:pt>
                <c:pt idx="10">
                  <c:v>2.4487704918032725E-2</c:v>
                </c:pt>
                <c:pt idx="11">
                  <c:v>2.13278994735949E-2</c:v>
                </c:pt>
                <c:pt idx="12">
                  <c:v>9.2714338693907807E-3</c:v>
                </c:pt>
                <c:pt idx="13">
                  <c:v>3.0464792084594169E-2</c:v>
                </c:pt>
                <c:pt idx="14">
                  <c:v>0.20691711389385808</c:v>
                </c:pt>
                <c:pt idx="15">
                  <c:v>0.10208310611844265</c:v>
                </c:pt>
                <c:pt idx="16">
                  <c:v>7.5037853445543826E-2</c:v>
                </c:pt>
                <c:pt idx="17">
                  <c:v>6.8845011357679536E-2</c:v>
                </c:pt>
                <c:pt idx="18">
                  <c:v>6.3236870310825172E-2</c:v>
                </c:pt>
                <c:pt idx="19">
                  <c:v>5.869267624914442E-2</c:v>
                </c:pt>
                <c:pt idx="20">
                  <c:v>5.4186858246636813E-2</c:v>
                </c:pt>
                <c:pt idx="21">
                  <c:v>5.4632469414579866E-2</c:v>
                </c:pt>
                <c:pt idx="22">
                  <c:v>4.7504750475047659E-2</c:v>
                </c:pt>
                <c:pt idx="23">
                  <c:v>4.7683969008745414E-2</c:v>
                </c:pt>
                <c:pt idx="24">
                  <c:v>6.383618385889879E-2</c:v>
                </c:pt>
                <c:pt idx="25">
                  <c:v>5.5597716699112419E-2</c:v>
                </c:pt>
                <c:pt idx="26">
                  <c:v>5.573122529644263E-2</c:v>
                </c:pt>
                <c:pt idx="27">
                  <c:v>6.2774204189345123E-2</c:v>
                </c:pt>
                <c:pt idx="28">
                  <c:v>5.4503766786767147E-2</c:v>
                </c:pt>
                <c:pt idx="29">
                  <c:v>5.5648193558934057E-2</c:v>
                </c:pt>
                <c:pt idx="30">
                  <c:v>5.1476326742976128E-2</c:v>
                </c:pt>
                <c:pt idx="31">
                  <c:v>4.7777598189752621E-2</c:v>
                </c:pt>
                <c:pt idx="32">
                  <c:v>4.5615275813295497E-2</c:v>
                </c:pt>
                <c:pt idx="33">
                  <c:v>3.8891729515531215E-2</c:v>
                </c:pt>
                <c:pt idx="34">
                  <c:v>3.7203233403347996E-2</c:v>
                </c:pt>
                <c:pt idx="35">
                  <c:v>3.8689814961754415E-2</c:v>
                </c:pt>
                <c:pt idx="36">
                  <c:v>2.8071717901215359E-2</c:v>
                </c:pt>
                <c:pt idx="37">
                  <c:v>2.2099274818704762E-2</c:v>
                </c:pt>
                <c:pt idx="38">
                  <c:v>2.3898664669911508E-2</c:v>
                </c:pt>
                <c:pt idx="39">
                  <c:v>2.0081941771680514E-2</c:v>
                </c:pt>
                <c:pt idx="40">
                  <c:v>2.6029694974218712E-2</c:v>
                </c:pt>
                <c:pt idx="41">
                  <c:v>2.2764580171586089E-2</c:v>
                </c:pt>
                <c:pt idx="42">
                  <c:v>2.1895778568115101E-2</c:v>
                </c:pt>
                <c:pt idx="43">
                  <c:v>2.2953753123746676E-2</c:v>
                </c:pt>
                <c:pt idx="44">
                  <c:v>2.2565868355520057E-2</c:v>
                </c:pt>
                <c:pt idx="45">
                  <c:v>2.1686302254760221E-2</c:v>
                </c:pt>
                <c:pt idx="46">
                  <c:v>2.1018072473995748E-2</c:v>
                </c:pt>
                <c:pt idx="47">
                  <c:v>1.8578500275010752E-2</c:v>
                </c:pt>
                <c:pt idx="48">
                  <c:v>1.8111847530618876E-2</c:v>
                </c:pt>
                <c:pt idx="49">
                  <c:v>2.6422826386128043E-2</c:v>
                </c:pt>
                <c:pt idx="50">
                  <c:v>2.3036138704369526E-2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F6-0242-B213-8DBE7C2D49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Nonresidential Construction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[$-409]mmm\-yy;@</c:formatCode>
                <c:ptCount val="51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</c:numCache>
            </c:numRef>
          </c:cat>
          <c:val>
            <c:numRef>
              <c:f>Sheet1!$C$2:$C$52</c:f>
              <c:numCache>
                <c:formatCode>0.0%</c:formatCode>
                <c:ptCount val="51"/>
                <c:pt idx="0">
                  <c:v>2.5200432890871826E-2</c:v>
                </c:pt>
                <c:pt idx="1">
                  <c:v>1.2909763835036892E-2</c:v>
                </c:pt>
                <c:pt idx="2">
                  <c:v>-0.12128978554686649</c:v>
                </c:pt>
                <c:pt idx="3">
                  <c:v>-7.064908987734074E-2</c:v>
                </c:pt>
                <c:pt idx="4">
                  <c:v>-5.8270799347471376E-2</c:v>
                </c:pt>
                <c:pt idx="5">
                  <c:v>-5.9144104044987843E-2</c:v>
                </c:pt>
                <c:pt idx="6">
                  <c:v>-6.0799826595859974E-2</c:v>
                </c:pt>
                <c:pt idx="7">
                  <c:v>-6.237559498052795E-2</c:v>
                </c:pt>
                <c:pt idx="8">
                  <c:v>-5.6711961225549667E-2</c:v>
                </c:pt>
                <c:pt idx="9">
                  <c:v>-5.7011554052589362E-2</c:v>
                </c:pt>
                <c:pt idx="10">
                  <c:v>-5.3193339420025368E-2</c:v>
                </c:pt>
                <c:pt idx="11">
                  <c:v>-6.0300748635412391E-2</c:v>
                </c:pt>
                <c:pt idx="12">
                  <c:v>-7.4281528717307976E-2</c:v>
                </c:pt>
                <c:pt idx="13">
                  <c:v>-5.0785158119100449E-2</c:v>
                </c:pt>
                <c:pt idx="14">
                  <c:v>8.9270578850276686E-2</c:v>
                </c:pt>
                <c:pt idx="15">
                  <c:v>2.4447523543364279E-2</c:v>
                </c:pt>
                <c:pt idx="16">
                  <c:v>4.1112342941609552E-3</c:v>
                </c:pt>
                <c:pt idx="17">
                  <c:v>5.3769644381878182E-3</c:v>
                </c:pt>
                <c:pt idx="18">
                  <c:v>5.2157858296792902E-3</c:v>
                </c:pt>
                <c:pt idx="19">
                  <c:v>1.0222211966679785E-2</c:v>
                </c:pt>
                <c:pt idx="20">
                  <c:v>1.0115838972359299E-2</c:v>
                </c:pt>
                <c:pt idx="21">
                  <c:v>1.8528309694029896E-2</c:v>
                </c:pt>
                <c:pt idx="22">
                  <c:v>2.2178854322121539E-2</c:v>
                </c:pt>
                <c:pt idx="23">
                  <c:v>1.9147763798328502E-2</c:v>
                </c:pt>
                <c:pt idx="24">
                  <c:v>4.3542006050733155E-2</c:v>
                </c:pt>
                <c:pt idx="25">
                  <c:v>2.951217835620858E-2</c:v>
                </c:pt>
                <c:pt idx="26">
                  <c:v>2.8309875271770184E-2</c:v>
                </c:pt>
                <c:pt idx="27">
                  <c:v>3.4730182018247673E-2</c:v>
                </c:pt>
                <c:pt idx="28">
                  <c:v>4.1795095919400276E-2</c:v>
                </c:pt>
                <c:pt idx="29">
                  <c:v>4.3107010053711654E-2</c:v>
                </c:pt>
                <c:pt idx="30">
                  <c:v>4.401230599687754E-2</c:v>
                </c:pt>
                <c:pt idx="31">
                  <c:v>4.05664687071721E-2</c:v>
                </c:pt>
                <c:pt idx="32">
                  <c:v>3.5720773912253652E-2</c:v>
                </c:pt>
                <c:pt idx="33">
                  <c:v>3.4057823820163979E-2</c:v>
                </c:pt>
                <c:pt idx="34">
                  <c:v>3.3152894139843993E-2</c:v>
                </c:pt>
                <c:pt idx="35">
                  <c:v>4.7262897048884922E-2</c:v>
                </c:pt>
                <c:pt idx="36">
                  <c:v>4.1992819071831416E-2</c:v>
                </c:pt>
                <c:pt idx="37">
                  <c:v>3.9571787852484962E-2</c:v>
                </c:pt>
                <c:pt idx="38">
                  <c:v>4.1484910531469903E-2</c:v>
                </c:pt>
                <c:pt idx="39">
                  <c:v>3.9125329552252112E-2</c:v>
                </c:pt>
                <c:pt idx="40">
                  <c:v>3.9279327018612885E-2</c:v>
                </c:pt>
                <c:pt idx="41">
                  <c:v>3.826687791567656E-2</c:v>
                </c:pt>
                <c:pt idx="42">
                  <c:v>4.4070107536340164E-2</c:v>
                </c:pt>
                <c:pt idx="43">
                  <c:v>4.2497146369303802E-2</c:v>
                </c:pt>
                <c:pt idx="44">
                  <c:v>4.3872919818456757E-2</c:v>
                </c:pt>
                <c:pt idx="45">
                  <c:v>4.3347302252488291E-2</c:v>
                </c:pt>
                <c:pt idx="46">
                  <c:v>4.1894036567602197E-2</c:v>
                </c:pt>
                <c:pt idx="47">
                  <c:v>3.525641025641018E-2</c:v>
                </c:pt>
                <c:pt idx="48">
                  <c:v>3.5206745997774166E-2</c:v>
                </c:pt>
                <c:pt idx="49">
                  <c:v>3.9093108394527697E-2</c:v>
                </c:pt>
                <c:pt idx="50">
                  <c:v>3.8828104966236392E-2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F6-0242-B213-8DBE7C2D49C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Nonfarm Employment </c:v>
                </c:pt>
              </c:strCache>
            </c:strRef>
          </c:tx>
          <c:spPr>
            <a:ln w="38100" cap="rnd">
              <a:solidFill>
                <a:srgbClr val="76933C"/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[$-409]mmm\-yy;@</c:formatCode>
                <c:ptCount val="51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</c:numCache>
            </c:numRef>
          </c:cat>
          <c:val>
            <c:numRef>
              <c:f>Sheet1!$D$2:$D$52</c:f>
              <c:numCache>
                <c:formatCode>0.0%</c:formatCode>
                <c:ptCount val="51"/>
                <c:pt idx="0">
                  <c:v>1.5184020467446633E-2</c:v>
                </c:pt>
                <c:pt idx="1">
                  <c:v>4.1511442256519423E-3</c:v>
                </c:pt>
                <c:pt idx="2">
                  <c:v>-0.13371811135537948</c:v>
                </c:pt>
                <c:pt idx="3">
                  <c:v>-0.11667662484232888</c:v>
                </c:pt>
                <c:pt idx="4">
                  <c:v>-8.7382374980934638E-2</c:v>
                </c:pt>
                <c:pt idx="5">
                  <c:v>-7.8307783057947097E-2</c:v>
                </c:pt>
                <c:pt idx="6">
                  <c:v>-6.824122664796077E-2</c:v>
                </c:pt>
                <c:pt idx="7">
                  <c:v>-6.316499028535931E-2</c:v>
                </c:pt>
                <c:pt idx="8">
                  <c:v>-5.9215435102709199E-2</c:v>
                </c:pt>
                <c:pt idx="9">
                  <c:v>-5.8808402895913284E-2</c:v>
                </c:pt>
                <c:pt idx="10">
                  <c:v>-6.1206873830420915E-2</c:v>
                </c:pt>
                <c:pt idx="11">
                  <c:v>-6.0020513090244448E-2</c:v>
                </c:pt>
                <c:pt idx="12">
                  <c:v>-5.7930971116551051E-2</c:v>
                </c:pt>
                <c:pt idx="13">
                  <c:v>-4.3830824676701297E-2</c:v>
                </c:pt>
                <c:pt idx="14">
                  <c:v>0.10874798742620563</c:v>
                </c:pt>
                <c:pt idx="15">
                  <c:v>9.0496411258502121E-2</c:v>
                </c:pt>
                <c:pt idx="16">
                  <c:v>5.9359104781281792E-2</c:v>
                </c:pt>
                <c:pt idx="17">
                  <c:v>5.3888856929183687E-2</c:v>
                </c:pt>
                <c:pt idx="18">
                  <c:v>4.5611119397154808E-2</c:v>
                </c:pt>
                <c:pt idx="19">
                  <c:v>4.2452031602708801E-2</c:v>
                </c:pt>
                <c:pt idx="20">
                  <c:v>4.267295531271275E-2</c:v>
                </c:pt>
                <c:pt idx="21">
                  <c:v>4.5045991747406179E-2</c:v>
                </c:pt>
                <c:pt idx="22">
                  <c:v>5.1005439550798386E-2</c:v>
                </c:pt>
                <c:pt idx="23">
                  <c:v>4.9919912708349362E-2</c:v>
                </c:pt>
                <c:pt idx="24">
                  <c:v>5.2011926656634899E-2</c:v>
                </c:pt>
                <c:pt idx="25">
                  <c:v>4.9165789036084477E-2</c:v>
                </c:pt>
                <c:pt idx="26">
                  <c:v>4.8847276197325297E-2</c:v>
                </c:pt>
                <c:pt idx="27">
                  <c:v>4.787175387329768E-2</c:v>
                </c:pt>
                <c:pt idx="28">
                  <c:v>4.5428667457764305E-2</c:v>
                </c:pt>
                <c:pt idx="29">
                  <c:v>4.3818829405423108E-2</c:v>
                </c:pt>
                <c:pt idx="30">
                  <c:v>4.1509023848499874E-2</c:v>
                </c:pt>
                <c:pt idx="31">
                  <c:v>3.9951819621323881E-2</c:v>
                </c:pt>
                <c:pt idx="32">
                  <c:v>3.6665567215719008E-2</c:v>
                </c:pt>
                <c:pt idx="33">
                  <c:v>3.4342675953423205E-2</c:v>
                </c:pt>
                <c:pt idx="34">
                  <c:v>3.2008387760281018E-2</c:v>
                </c:pt>
                <c:pt idx="35">
                  <c:v>3.1091362104113094E-2</c:v>
                </c:pt>
                <c:pt idx="36">
                  <c:v>2.6819415932719689E-2</c:v>
                </c:pt>
                <c:pt idx="37">
                  <c:v>2.4976225697379544E-2</c:v>
                </c:pt>
                <c:pt idx="38">
                  <c:v>2.5092630440802226E-2</c:v>
                </c:pt>
                <c:pt idx="39">
                  <c:v>2.463135186330093E-2</c:v>
                </c:pt>
                <c:pt idx="40">
                  <c:v>2.3718604834265019E-2</c:v>
                </c:pt>
                <c:pt idx="41">
                  <c:v>2.1120407896457052E-2</c:v>
                </c:pt>
                <c:pt idx="42">
                  <c:v>2.014582735502048E-2</c:v>
                </c:pt>
                <c:pt idx="43">
                  <c:v>1.9423224580627528E-2</c:v>
                </c:pt>
                <c:pt idx="44">
                  <c:v>1.8349934418139553E-2</c:v>
                </c:pt>
                <c:pt idx="45">
                  <c:v>1.7615492300513298E-2</c:v>
                </c:pt>
                <c:pt idx="46">
                  <c:v>1.7918270941857831E-2</c:v>
                </c:pt>
                <c:pt idx="47">
                  <c:v>1.8007016727723826E-2</c:v>
                </c:pt>
                <c:pt idx="48">
                  <c:v>1.7644782664774927E-2</c:v>
                </c:pt>
                <c:pt idx="49">
                  <c:v>1.8717059907477802E-2</c:v>
                </c:pt>
                <c:pt idx="50">
                  <c:v>1.8021146870417535E-2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68-4625-B3B3-174D4EC5F3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Bold Line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Sheet1!$A$2:$A$52</c:f>
              <c:numCache>
                <c:formatCode>[$-409]mmm\-yy;@</c:formatCode>
                <c:ptCount val="51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44063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44774</c:v>
                </c:pt>
                <c:pt idx="31">
                  <c:v>44805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  <c:pt idx="50">
                  <c:v>45383</c:v>
                </c:pt>
              </c:numCache>
            </c:numRef>
          </c:cat>
          <c:val>
            <c:numRef>
              <c:f>Sheet1!$E$2:$E$52</c:f>
              <c:numCache>
                <c:formatCode>0.0%</c:formatCode>
                <c:ptCount val="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99-E845-ACA6-034013F21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5383"/>
          <c:min val="4456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409]mmm\-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3"/>
        <c:majorTimeUnit val="months"/>
      </c:dateAx>
      <c:valAx>
        <c:axId val="1523392143"/>
        <c:scaling>
          <c:orientation val="minMax"/>
          <c:max val="7.0000000000000007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981785002196616E-2"/>
          <c:y val="3.5149912594584422E-2"/>
          <c:w val="0.87283549052076648"/>
          <c:h val="0.869909432794318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Job Opening Construction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Sheet1!$A$2:$A$25</c:f>
              <c:numCache>
                <c:formatCode>[$-409]mmm\-yy;@</c:formatCode>
                <c:ptCount val="24"/>
                <c:pt idx="0">
                  <c:v>36951</c:v>
                </c:pt>
                <c:pt idx="1">
                  <c:v>37316</c:v>
                </c:pt>
                <c:pt idx="2">
                  <c:v>37681</c:v>
                </c:pt>
                <c:pt idx="3">
                  <c:v>38047</c:v>
                </c:pt>
                <c:pt idx="4">
                  <c:v>38412</c:v>
                </c:pt>
                <c:pt idx="5">
                  <c:v>38777</c:v>
                </c:pt>
                <c:pt idx="6">
                  <c:v>39142</c:v>
                </c:pt>
                <c:pt idx="7">
                  <c:v>39508</c:v>
                </c:pt>
                <c:pt idx="8">
                  <c:v>39873</c:v>
                </c:pt>
                <c:pt idx="9">
                  <c:v>40238</c:v>
                </c:pt>
                <c:pt idx="10">
                  <c:v>40603</c:v>
                </c:pt>
                <c:pt idx="11">
                  <c:v>40969</c:v>
                </c:pt>
                <c:pt idx="12">
                  <c:v>41334</c:v>
                </c:pt>
                <c:pt idx="13">
                  <c:v>41699</c:v>
                </c:pt>
                <c:pt idx="14">
                  <c:v>42064</c:v>
                </c:pt>
                <c:pt idx="15">
                  <c:v>42430</c:v>
                </c:pt>
                <c:pt idx="16">
                  <c:v>42795</c:v>
                </c:pt>
                <c:pt idx="17">
                  <c:v>43160</c:v>
                </c:pt>
                <c:pt idx="18">
                  <c:v>43525</c:v>
                </c:pt>
                <c:pt idx="19">
                  <c:v>43891</c:v>
                </c:pt>
                <c:pt idx="20">
                  <c:v>44256</c:v>
                </c:pt>
                <c:pt idx="21">
                  <c:v>44621</c:v>
                </c:pt>
                <c:pt idx="22">
                  <c:v>44986</c:v>
                </c:pt>
                <c:pt idx="23">
                  <c:v>45352</c:v>
                </c:pt>
              </c:numCache>
            </c:numRef>
          </c:cat>
          <c:val>
            <c:numRef>
              <c:f>Sheet1!$B$2:$B$25</c:f>
              <c:numCache>
                <c:formatCode>#,##0</c:formatCode>
                <c:ptCount val="24"/>
                <c:pt idx="0">
                  <c:v>189000</c:v>
                </c:pt>
                <c:pt idx="1">
                  <c:v>141000</c:v>
                </c:pt>
                <c:pt idx="2">
                  <c:v>91000</c:v>
                </c:pt>
                <c:pt idx="3">
                  <c:v>151000</c:v>
                </c:pt>
                <c:pt idx="4">
                  <c:v>171000</c:v>
                </c:pt>
                <c:pt idx="5">
                  <c:v>185000</c:v>
                </c:pt>
                <c:pt idx="6">
                  <c:v>191000</c:v>
                </c:pt>
                <c:pt idx="7">
                  <c:v>108000</c:v>
                </c:pt>
                <c:pt idx="8">
                  <c:v>48000</c:v>
                </c:pt>
                <c:pt idx="9">
                  <c:v>86000</c:v>
                </c:pt>
                <c:pt idx="10">
                  <c:v>67000</c:v>
                </c:pt>
                <c:pt idx="11">
                  <c:v>94000</c:v>
                </c:pt>
                <c:pt idx="12">
                  <c:v>121000</c:v>
                </c:pt>
                <c:pt idx="13">
                  <c:v>130000</c:v>
                </c:pt>
                <c:pt idx="14">
                  <c:v>172000</c:v>
                </c:pt>
                <c:pt idx="15">
                  <c:v>216000</c:v>
                </c:pt>
                <c:pt idx="16">
                  <c:v>184000</c:v>
                </c:pt>
                <c:pt idx="17">
                  <c:v>233000</c:v>
                </c:pt>
                <c:pt idx="18">
                  <c:v>371000</c:v>
                </c:pt>
                <c:pt idx="19">
                  <c:v>238000</c:v>
                </c:pt>
                <c:pt idx="20">
                  <c:v>364000</c:v>
                </c:pt>
                <c:pt idx="21">
                  <c:v>465000</c:v>
                </c:pt>
                <c:pt idx="22">
                  <c:v>318000</c:v>
                </c:pt>
                <c:pt idx="23" formatCode="_(* #,##0_);_(* \(#,##0\);_(* &quot;-&quot;??_);_(@_)">
                  <c:v>295000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9B-4F95-A54E-E161B2E7426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Hires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Sheet1!$A$2:$A$25</c:f>
              <c:numCache>
                <c:formatCode>[$-409]mmm\-yy;@</c:formatCode>
                <c:ptCount val="24"/>
                <c:pt idx="0">
                  <c:v>36951</c:v>
                </c:pt>
                <c:pt idx="1">
                  <c:v>37316</c:v>
                </c:pt>
                <c:pt idx="2">
                  <c:v>37681</c:v>
                </c:pt>
                <c:pt idx="3">
                  <c:v>38047</c:v>
                </c:pt>
                <c:pt idx="4">
                  <c:v>38412</c:v>
                </c:pt>
                <c:pt idx="5">
                  <c:v>38777</c:v>
                </c:pt>
                <c:pt idx="6">
                  <c:v>39142</c:v>
                </c:pt>
                <c:pt idx="7">
                  <c:v>39508</c:v>
                </c:pt>
                <c:pt idx="8">
                  <c:v>39873</c:v>
                </c:pt>
                <c:pt idx="9">
                  <c:v>40238</c:v>
                </c:pt>
                <c:pt idx="10">
                  <c:v>40603</c:v>
                </c:pt>
                <c:pt idx="11">
                  <c:v>40969</c:v>
                </c:pt>
                <c:pt idx="12">
                  <c:v>41334</c:v>
                </c:pt>
                <c:pt idx="13">
                  <c:v>41699</c:v>
                </c:pt>
                <c:pt idx="14">
                  <c:v>42064</c:v>
                </c:pt>
                <c:pt idx="15">
                  <c:v>42430</c:v>
                </c:pt>
                <c:pt idx="16">
                  <c:v>42795</c:v>
                </c:pt>
                <c:pt idx="17">
                  <c:v>43160</c:v>
                </c:pt>
                <c:pt idx="18">
                  <c:v>43525</c:v>
                </c:pt>
                <c:pt idx="19">
                  <c:v>43891</c:v>
                </c:pt>
                <c:pt idx="20">
                  <c:v>44256</c:v>
                </c:pt>
                <c:pt idx="21">
                  <c:v>44621</c:v>
                </c:pt>
                <c:pt idx="22">
                  <c:v>44986</c:v>
                </c:pt>
                <c:pt idx="23">
                  <c:v>45352</c:v>
                </c:pt>
              </c:numCache>
            </c:numRef>
          </c:cat>
          <c:val>
            <c:numRef>
              <c:f>Sheet1!$C$2:$C$25</c:f>
              <c:numCache>
                <c:formatCode>#,##0</c:formatCode>
                <c:ptCount val="24"/>
                <c:pt idx="0">
                  <c:v>556000</c:v>
                </c:pt>
                <c:pt idx="1">
                  <c:v>416000</c:v>
                </c:pt>
                <c:pt idx="2">
                  <c:v>405000</c:v>
                </c:pt>
                <c:pt idx="3">
                  <c:v>535000</c:v>
                </c:pt>
                <c:pt idx="4">
                  <c:v>469000</c:v>
                </c:pt>
                <c:pt idx="5">
                  <c:v>502000</c:v>
                </c:pt>
                <c:pt idx="6">
                  <c:v>507000</c:v>
                </c:pt>
                <c:pt idx="7">
                  <c:v>400000</c:v>
                </c:pt>
                <c:pt idx="8">
                  <c:v>332000</c:v>
                </c:pt>
                <c:pt idx="9">
                  <c:v>419000</c:v>
                </c:pt>
                <c:pt idx="10">
                  <c:v>379000</c:v>
                </c:pt>
                <c:pt idx="11">
                  <c:v>315000</c:v>
                </c:pt>
                <c:pt idx="12">
                  <c:v>353000</c:v>
                </c:pt>
                <c:pt idx="13">
                  <c:v>268000</c:v>
                </c:pt>
                <c:pt idx="14">
                  <c:v>310000</c:v>
                </c:pt>
                <c:pt idx="15">
                  <c:v>345000</c:v>
                </c:pt>
                <c:pt idx="16">
                  <c:v>376000</c:v>
                </c:pt>
                <c:pt idx="17">
                  <c:v>357000</c:v>
                </c:pt>
                <c:pt idx="18">
                  <c:v>367000</c:v>
                </c:pt>
                <c:pt idx="19">
                  <c:v>384000</c:v>
                </c:pt>
                <c:pt idx="20">
                  <c:v>444000</c:v>
                </c:pt>
                <c:pt idx="21">
                  <c:v>422000</c:v>
                </c:pt>
                <c:pt idx="22">
                  <c:v>433000</c:v>
                </c:pt>
                <c:pt idx="23">
                  <c:v>360000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9B-4F95-A54E-E161B2E74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5352"/>
          <c:min val="3695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24"/>
        <c:majorTimeUnit val="months"/>
      </c:dateAx>
      <c:valAx>
        <c:axId val="1523392143"/>
        <c:scaling>
          <c:orientation val="minMax"/>
          <c:max val="6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10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667005986409231E-2"/>
          <c:y val="0.12916887896123583"/>
          <c:w val="0.86211792821702082"/>
          <c:h val="0.73183725364482111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AHE Construction Premium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Sheet1!$A$2:$A$21</c:f>
              <c:numCache>
                <c:formatCode>[$-409]mmm\-yy;@</c:formatCode>
                <c:ptCount val="20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  <c:pt idx="18">
                  <c:v>43101</c:v>
                </c:pt>
                <c:pt idx="19">
                  <c:v>43466</c:v>
                </c:pt>
              </c:numCache>
            </c:numRef>
          </c:cat>
          <c:val>
            <c:numRef>
              <c:f>Sheet1!$B$2:$B$21</c:f>
              <c:numCache>
                <c:formatCode>0.0%</c:formatCode>
                <c:ptCount val="20"/>
                <c:pt idx="0">
                  <c:v>0.24692165843792768</c:v>
                </c:pt>
                <c:pt idx="1">
                  <c:v>0.23731728288907988</c:v>
                </c:pt>
                <c:pt idx="2">
                  <c:v>0.23757798573975022</c:v>
                </c:pt>
                <c:pt idx="3">
                  <c:v>0.23316877339554065</c:v>
                </c:pt>
                <c:pt idx="4">
                  <c:v>0.22506774347803007</c:v>
                </c:pt>
                <c:pt idx="5">
                  <c:v>0.20626712860023788</c:v>
                </c:pt>
                <c:pt idx="6">
                  <c:v>0.19496166484118282</c:v>
                </c:pt>
                <c:pt idx="7">
                  <c:v>0.20215414073719487</c:v>
                </c:pt>
                <c:pt idx="8">
                  <c:v>0.21123771739631853</c:v>
                </c:pt>
                <c:pt idx="9">
                  <c:v>0.21753930219017331</c:v>
                </c:pt>
                <c:pt idx="10">
                  <c:v>0.21833850999606247</c:v>
                </c:pt>
                <c:pt idx="11">
                  <c:v>0.21607717041800639</c:v>
                </c:pt>
                <c:pt idx="12">
                  <c:v>0.21500697114369013</c:v>
                </c:pt>
                <c:pt idx="13">
                  <c:v>0.20245043255101611</c:v>
                </c:pt>
                <c:pt idx="14">
                  <c:v>0.19744295193396971</c:v>
                </c:pt>
                <c:pt idx="15">
                  <c:v>0.1971780745907811</c:v>
                </c:pt>
                <c:pt idx="16">
                  <c:v>0.2042016481603279</c:v>
                </c:pt>
                <c:pt idx="17">
                  <c:v>0.21143958868894597</c:v>
                </c:pt>
                <c:pt idx="18">
                  <c:v>0.22095370948203075</c:v>
                </c:pt>
                <c:pt idx="19">
                  <c:v>0.2123081286114363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89-4CA4-B599-18D4073A33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Line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205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11-470E-98AD-894FB1FBBF48}"/>
              </c:ext>
            </c:extLst>
          </c:dPt>
          <c:cat>
            <c:numRef>
              <c:f>Sheet1!$A$2:$A$21</c:f>
              <c:numCache>
                <c:formatCode>[$-409]mmm\-yy;@</c:formatCode>
                <c:ptCount val="20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  <c:pt idx="17">
                  <c:v>42736</c:v>
                </c:pt>
                <c:pt idx="18">
                  <c:v>43101</c:v>
                </c:pt>
                <c:pt idx="19">
                  <c:v>43466</c:v>
                </c:pt>
              </c:numCache>
            </c:numRef>
          </c:cat>
          <c:val>
            <c:numRef>
              <c:f>Sheet1!$C$2:$C$21</c:f>
              <c:numCache>
                <c:formatCode>0.0%</c:formatCode>
                <c:ptCount val="20"/>
                <c:pt idx="0">
                  <c:v>0.215</c:v>
                </c:pt>
                <c:pt idx="1">
                  <c:v>0.215</c:v>
                </c:pt>
                <c:pt idx="2">
                  <c:v>0.215</c:v>
                </c:pt>
                <c:pt idx="3">
                  <c:v>0.215</c:v>
                </c:pt>
                <c:pt idx="4">
                  <c:v>0.215</c:v>
                </c:pt>
                <c:pt idx="5">
                  <c:v>0.215</c:v>
                </c:pt>
                <c:pt idx="6">
                  <c:v>0.215</c:v>
                </c:pt>
                <c:pt idx="7">
                  <c:v>0.215</c:v>
                </c:pt>
                <c:pt idx="8">
                  <c:v>0.215</c:v>
                </c:pt>
                <c:pt idx="9">
                  <c:v>0.215</c:v>
                </c:pt>
                <c:pt idx="10">
                  <c:v>0.215</c:v>
                </c:pt>
                <c:pt idx="11">
                  <c:v>0.215</c:v>
                </c:pt>
                <c:pt idx="12">
                  <c:v>0.215</c:v>
                </c:pt>
                <c:pt idx="13">
                  <c:v>0.215</c:v>
                </c:pt>
                <c:pt idx="14">
                  <c:v>0.215</c:v>
                </c:pt>
                <c:pt idx="15">
                  <c:v>0.215</c:v>
                </c:pt>
                <c:pt idx="16">
                  <c:v>0.215</c:v>
                </c:pt>
                <c:pt idx="17">
                  <c:v>0.215</c:v>
                </c:pt>
                <c:pt idx="18">
                  <c:v>0.215</c:v>
                </c:pt>
                <c:pt idx="19">
                  <c:v>0.215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89-4CA4-B599-18D4073A3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3466"/>
          <c:min val="3652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3"/>
        <c:majorTimeUnit val="years"/>
        <c:minorUnit val="12"/>
        <c:minorTimeUnit val="months"/>
      </c:dateAx>
      <c:valAx>
        <c:axId val="1523392143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5.000000000000001E-2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14958557060745E-2"/>
          <c:y val="6.1261631078116344E-2"/>
          <c:w val="0.8569814257704339"/>
          <c:h val="0.84437469425702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AHE Construction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Sheet1!$A$2:$A$53</c:f>
              <c:numCache>
                <c:formatCode>[$-409]mmm\-yy;@</c:formatCode>
                <c:ptCount val="52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</c:numCache>
            </c:numRef>
          </c:cat>
          <c:val>
            <c:numRef>
              <c:f>Sheet1!$B$2:$B$53</c:f>
              <c:numCache>
                <c:formatCode>0.0%</c:formatCode>
                <c:ptCount val="52"/>
                <c:pt idx="0">
                  <c:v>0.21162693433709739</c:v>
                </c:pt>
                <c:pt idx="1">
                  <c:v>0.21431543903454009</c:v>
                </c:pt>
                <c:pt idx="2">
                  <c:v>0.20495867768595044</c:v>
                </c:pt>
                <c:pt idx="3">
                  <c:v>0.14280031821797931</c:v>
                </c:pt>
                <c:pt idx="4">
                  <c:v>0.15812650120096075</c:v>
                </c:pt>
                <c:pt idx="5">
                  <c:v>0.17958030669895073</c:v>
                </c:pt>
                <c:pt idx="6">
                  <c:v>0.18727199027158481</c:v>
                </c:pt>
                <c:pt idx="7">
                  <c:v>0.18379685610640881</c:v>
                </c:pt>
                <c:pt idx="8">
                  <c:v>0.17258064516129021</c:v>
                </c:pt>
                <c:pt idx="9">
                  <c:v>0.17995169082125601</c:v>
                </c:pt>
                <c:pt idx="10">
                  <c:v>0.18364073777064949</c:v>
                </c:pt>
                <c:pt idx="11">
                  <c:v>0.17806041335453102</c:v>
                </c:pt>
                <c:pt idx="12">
                  <c:v>0.18116805721096538</c:v>
                </c:pt>
                <c:pt idx="13">
                  <c:v>0.1801266825019793</c:v>
                </c:pt>
                <c:pt idx="14">
                  <c:v>0.17948717948717938</c:v>
                </c:pt>
                <c:pt idx="15">
                  <c:v>0.18541748333986657</c:v>
                </c:pt>
                <c:pt idx="16">
                  <c:v>0.17919750681729635</c:v>
                </c:pt>
                <c:pt idx="17">
                  <c:v>0.17822549399457582</c:v>
                </c:pt>
                <c:pt idx="18">
                  <c:v>0.17848882035466457</c:v>
                </c:pt>
                <c:pt idx="19">
                  <c:v>0.17496171516079634</c:v>
                </c:pt>
                <c:pt idx="20">
                  <c:v>0.16774438950171169</c:v>
                </c:pt>
                <c:pt idx="21">
                  <c:v>0.16906202723146743</c:v>
                </c:pt>
                <c:pt idx="22">
                  <c:v>0.1674821226947685</c:v>
                </c:pt>
                <c:pt idx="23">
                  <c:v>0.16741405082212243</c:v>
                </c:pt>
                <c:pt idx="24">
                  <c:v>0.16964285714285723</c:v>
                </c:pt>
                <c:pt idx="25">
                  <c:v>0.1723498888065233</c:v>
                </c:pt>
                <c:pt idx="26">
                  <c:v>0.16961651917404122</c:v>
                </c:pt>
                <c:pt idx="27">
                  <c:v>0.16611661166116617</c:v>
                </c:pt>
                <c:pt idx="28">
                  <c:v>0.17378605330412553</c:v>
                </c:pt>
                <c:pt idx="29">
                  <c:v>0.17181256810751894</c:v>
                </c:pt>
                <c:pt idx="30">
                  <c:v>0.17076700434153397</c:v>
                </c:pt>
                <c:pt idx="31">
                  <c:v>0.17297297297297287</c:v>
                </c:pt>
                <c:pt idx="32">
                  <c:v>0.17558348294434473</c:v>
                </c:pt>
                <c:pt idx="33">
                  <c:v>0.17596566523605156</c:v>
                </c:pt>
                <c:pt idx="34">
                  <c:v>0.17479530081879674</c:v>
                </c:pt>
                <c:pt idx="35">
                  <c:v>0.17759659695143559</c:v>
                </c:pt>
                <c:pt idx="36">
                  <c:v>0.18120805369127513</c:v>
                </c:pt>
                <c:pt idx="37">
                  <c:v>0.18085855031667841</c:v>
                </c:pt>
                <c:pt idx="38">
                  <c:v>0.18124562631210636</c:v>
                </c:pt>
                <c:pt idx="39">
                  <c:v>0.1820083682008368</c:v>
                </c:pt>
                <c:pt idx="40">
                  <c:v>0.180270927405349</c:v>
                </c:pt>
                <c:pt idx="41">
                  <c:v>0.17958477508650536</c:v>
                </c:pt>
                <c:pt idx="42">
                  <c:v>0.1805029280055116</c:v>
                </c:pt>
                <c:pt idx="43">
                  <c:v>0.18563080096253015</c:v>
                </c:pt>
                <c:pt idx="44">
                  <c:v>0.18403015764222061</c:v>
                </c:pt>
                <c:pt idx="45">
                  <c:v>0.18368043700921827</c:v>
                </c:pt>
                <c:pt idx="46">
                  <c:v>0.18830727396329025</c:v>
                </c:pt>
                <c:pt idx="47">
                  <c:v>0.18536089461199576</c:v>
                </c:pt>
                <c:pt idx="48">
                  <c:v>0.19095816464237506</c:v>
                </c:pt>
                <c:pt idx="49">
                  <c:v>0.18619528619528611</c:v>
                </c:pt>
                <c:pt idx="50">
                  <c:v>0.18911656029559956</c:v>
                </c:pt>
                <c:pt idx="51">
                  <c:v>0.18907140462621524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C3-479D-833C-CB854B8D47B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AHE Construction Employees &amp; Production Non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Sheet1!$A$2:$A$53</c:f>
              <c:numCache>
                <c:formatCode>[$-409]mmm\-yy;@</c:formatCode>
                <c:ptCount val="52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</c:numCache>
            </c:numRef>
          </c:cat>
          <c:val>
            <c:numRef>
              <c:f>Sheet1!$C$2:$C$53</c:f>
              <c:numCache>
                <c:formatCode>0.0%</c:formatCode>
                <c:ptCount val="52"/>
                <c:pt idx="0">
                  <c:v>0.215</c:v>
                </c:pt>
                <c:pt idx="1">
                  <c:v>0.215</c:v>
                </c:pt>
                <c:pt idx="2">
                  <c:v>0.215</c:v>
                </c:pt>
                <c:pt idx="3">
                  <c:v>0.215</c:v>
                </c:pt>
                <c:pt idx="4">
                  <c:v>0.215</c:v>
                </c:pt>
                <c:pt idx="5">
                  <c:v>0.215</c:v>
                </c:pt>
                <c:pt idx="6">
                  <c:v>0.215</c:v>
                </c:pt>
                <c:pt idx="7">
                  <c:v>0.215</c:v>
                </c:pt>
                <c:pt idx="8">
                  <c:v>0.215</c:v>
                </c:pt>
                <c:pt idx="9">
                  <c:v>0.215</c:v>
                </c:pt>
                <c:pt idx="10">
                  <c:v>0.215</c:v>
                </c:pt>
                <c:pt idx="11">
                  <c:v>0.215</c:v>
                </c:pt>
                <c:pt idx="12">
                  <c:v>0.215</c:v>
                </c:pt>
                <c:pt idx="13">
                  <c:v>0.215</c:v>
                </c:pt>
                <c:pt idx="14">
                  <c:v>0.215</c:v>
                </c:pt>
                <c:pt idx="15">
                  <c:v>0.215</c:v>
                </c:pt>
                <c:pt idx="16">
                  <c:v>0.215</c:v>
                </c:pt>
                <c:pt idx="17">
                  <c:v>0.215</c:v>
                </c:pt>
                <c:pt idx="18">
                  <c:v>0.215</c:v>
                </c:pt>
                <c:pt idx="19">
                  <c:v>0.215</c:v>
                </c:pt>
                <c:pt idx="20">
                  <c:v>0.215</c:v>
                </c:pt>
                <c:pt idx="21">
                  <c:v>0.215</c:v>
                </c:pt>
                <c:pt idx="22">
                  <c:v>0.215</c:v>
                </c:pt>
                <c:pt idx="23">
                  <c:v>0.215</c:v>
                </c:pt>
                <c:pt idx="24">
                  <c:v>0.215</c:v>
                </c:pt>
                <c:pt idx="25">
                  <c:v>0.215</c:v>
                </c:pt>
                <c:pt idx="26">
                  <c:v>0.215</c:v>
                </c:pt>
                <c:pt idx="27">
                  <c:v>0.215</c:v>
                </c:pt>
                <c:pt idx="28">
                  <c:v>0.215</c:v>
                </c:pt>
                <c:pt idx="29">
                  <c:v>0.215</c:v>
                </c:pt>
                <c:pt idx="30">
                  <c:v>0.215</c:v>
                </c:pt>
                <c:pt idx="31">
                  <c:v>0.215</c:v>
                </c:pt>
                <c:pt idx="32">
                  <c:v>0.215</c:v>
                </c:pt>
                <c:pt idx="33">
                  <c:v>0.215</c:v>
                </c:pt>
                <c:pt idx="34">
                  <c:v>0.215</c:v>
                </c:pt>
                <c:pt idx="35">
                  <c:v>0.215</c:v>
                </c:pt>
                <c:pt idx="36">
                  <c:v>0.215</c:v>
                </c:pt>
                <c:pt idx="37">
                  <c:v>0.215</c:v>
                </c:pt>
                <c:pt idx="38">
                  <c:v>0.215</c:v>
                </c:pt>
                <c:pt idx="39">
                  <c:v>0.215</c:v>
                </c:pt>
                <c:pt idx="40">
                  <c:v>0.215</c:v>
                </c:pt>
                <c:pt idx="41">
                  <c:v>0.215</c:v>
                </c:pt>
                <c:pt idx="42">
                  <c:v>0.215</c:v>
                </c:pt>
                <c:pt idx="43">
                  <c:v>0.215</c:v>
                </c:pt>
                <c:pt idx="44">
                  <c:v>0.215</c:v>
                </c:pt>
                <c:pt idx="45">
                  <c:v>0.215</c:v>
                </c:pt>
                <c:pt idx="46">
                  <c:v>0.215</c:v>
                </c:pt>
                <c:pt idx="47">
                  <c:v>0.215</c:v>
                </c:pt>
                <c:pt idx="48">
                  <c:v>0.215</c:v>
                </c:pt>
                <c:pt idx="49">
                  <c:v>0.215</c:v>
                </c:pt>
                <c:pt idx="50">
                  <c:v>0.215</c:v>
                </c:pt>
                <c:pt idx="51">
                  <c:v>0.215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C3-479D-833C-CB854B8D4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3390511"/>
        <c:axId val="1523392143"/>
      </c:lineChart>
      <c:dateAx>
        <c:axId val="1523390511"/>
        <c:scaling>
          <c:orientation val="minMax"/>
          <c:max val="45383"/>
          <c:min val="4383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2143"/>
        <c:crossesAt val="0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1523392143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5.000000000000001E-2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593339632012035E-2"/>
          <c:y val="4.9406298305230335E-2"/>
          <c:w val="0.88767839980778473"/>
          <c:h val="0.903189838574709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AHE construction nonsupCES2000000008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Sheet1!$A$2:$A$59</c:f>
              <c:numCache>
                <c:formatCode>mmm\-yy</c:formatCode>
                <c:ptCount val="58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</c:numCache>
            </c:numRef>
          </c:cat>
          <c:val>
            <c:numRef>
              <c:f>Sheet1!$B$2:$B$59</c:f>
              <c:numCache>
                <c:formatCode>0.0%</c:formatCode>
                <c:ptCount val="58"/>
                <c:pt idx="0">
                  <c:v>3.7999999999999999E-2</c:v>
                </c:pt>
                <c:pt idx="1">
                  <c:v>2.6000000000000002E-2</c:v>
                </c:pt>
                <c:pt idx="2">
                  <c:v>1.2E-2</c:v>
                </c:pt>
                <c:pt idx="3">
                  <c:v>0.02</c:v>
                </c:pt>
                <c:pt idx="4">
                  <c:v>2.7999999999999997E-2</c:v>
                </c:pt>
                <c:pt idx="5">
                  <c:v>0.03</c:v>
                </c:pt>
                <c:pt idx="6">
                  <c:v>0.03</c:v>
                </c:pt>
                <c:pt idx="7">
                  <c:v>1.4999999999999999E-2</c:v>
                </c:pt>
                <c:pt idx="8">
                  <c:v>2.3E-2</c:v>
                </c:pt>
                <c:pt idx="9">
                  <c:v>2.8999999999999998E-2</c:v>
                </c:pt>
                <c:pt idx="10">
                  <c:v>2.7000000000000003E-2</c:v>
                </c:pt>
                <c:pt idx="11">
                  <c:v>2.6000000000000002E-2</c:v>
                </c:pt>
                <c:pt idx="12">
                  <c:v>2.2000000000000002E-2</c:v>
                </c:pt>
                <c:pt idx="13">
                  <c:v>2.5000000000000001E-2</c:v>
                </c:pt>
                <c:pt idx="14">
                  <c:v>5.2999999999999999E-2</c:v>
                </c:pt>
                <c:pt idx="15">
                  <c:v>4.5999999999999999E-2</c:v>
                </c:pt>
                <c:pt idx="16">
                  <c:v>0.04</c:v>
                </c:pt>
                <c:pt idx="17">
                  <c:v>4.4000000000000004E-2</c:v>
                </c:pt>
                <c:pt idx="18">
                  <c:v>4.4999999999999998E-2</c:v>
                </c:pt>
                <c:pt idx="19">
                  <c:v>0.06</c:v>
                </c:pt>
                <c:pt idx="20">
                  <c:v>5.5E-2</c:v>
                </c:pt>
                <c:pt idx="21">
                  <c:v>5.0999999999999997E-2</c:v>
                </c:pt>
                <c:pt idx="22">
                  <c:v>5.4000000000000006E-2</c:v>
                </c:pt>
                <c:pt idx="23">
                  <c:v>5.5999999999999994E-2</c:v>
                </c:pt>
                <c:pt idx="24">
                  <c:v>6.0999999999999999E-2</c:v>
                </c:pt>
                <c:pt idx="25">
                  <c:v>6.0999999999999999E-2</c:v>
                </c:pt>
                <c:pt idx="26">
                  <c:v>5.0999999999999997E-2</c:v>
                </c:pt>
                <c:pt idx="27">
                  <c:v>6.2000000000000006E-2</c:v>
                </c:pt>
                <c:pt idx="28">
                  <c:v>6.3E-2</c:v>
                </c:pt>
                <c:pt idx="29">
                  <c:v>0.06</c:v>
                </c:pt>
                <c:pt idx="30">
                  <c:v>0.06</c:v>
                </c:pt>
                <c:pt idx="31">
                  <c:v>6.6000000000000003E-2</c:v>
                </c:pt>
                <c:pt idx="32">
                  <c:v>6.4000000000000001E-2</c:v>
                </c:pt>
                <c:pt idx="33">
                  <c:v>6.3E-2</c:v>
                </c:pt>
                <c:pt idx="34">
                  <c:v>6.4000000000000001E-2</c:v>
                </c:pt>
                <c:pt idx="35">
                  <c:v>6.4000000000000001E-2</c:v>
                </c:pt>
                <c:pt idx="36">
                  <c:v>6.0999999999999999E-2</c:v>
                </c:pt>
                <c:pt idx="37">
                  <c:v>6.6000000000000003E-2</c:v>
                </c:pt>
                <c:pt idx="38">
                  <c:v>6.6000000000000003E-2</c:v>
                </c:pt>
                <c:pt idx="39">
                  <c:v>5.7000000000000002E-2</c:v>
                </c:pt>
                <c:pt idx="40">
                  <c:v>5.4000000000000006E-2</c:v>
                </c:pt>
                <c:pt idx="41">
                  <c:v>5.7000000000000002E-2</c:v>
                </c:pt>
                <c:pt idx="42">
                  <c:v>5.9000000000000004E-2</c:v>
                </c:pt>
                <c:pt idx="43">
                  <c:v>5.2999999999999999E-2</c:v>
                </c:pt>
                <c:pt idx="44">
                  <c:v>5.2999999999999999E-2</c:v>
                </c:pt>
                <c:pt idx="45">
                  <c:v>5.7999999999999996E-2</c:v>
                </c:pt>
                <c:pt idx="46">
                  <c:v>5.2000000000000005E-2</c:v>
                </c:pt>
                <c:pt idx="47">
                  <c:v>5.5999999999999994E-2</c:v>
                </c:pt>
                <c:pt idx="48">
                  <c:v>0.05</c:v>
                </c:pt>
                <c:pt idx="49">
                  <c:v>4.9000000000000002E-2</c:v>
                </c:pt>
                <c:pt idx="53" formatCode="General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E27-44DC-B61A-5109E09E5F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PPI inputs to nonres constructionWPUIP231200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Sheet1!$A$2:$A$59</c:f>
              <c:numCache>
                <c:formatCode>mmm\-yy</c:formatCode>
                <c:ptCount val="58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</c:numCache>
            </c:numRef>
          </c:cat>
          <c:val>
            <c:numRef>
              <c:f>Sheet1!$C$2:$C$59</c:f>
              <c:numCache>
                <c:formatCode>0.0%</c:formatCode>
                <c:ptCount val="58"/>
                <c:pt idx="0">
                  <c:v>1.3000000000000001E-2</c:v>
                </c:pt>
                <c:pt idx="1">
                  <c:v>-5.0000000000000001E-3</c:v>
                </c:pt>
                <c:pt idx="2">
                  <c:v>-4.7E-2</c:v>
                </c:pt>
                <c:pt idx="3">
                  <c:v>-4.4000000000000004E-2</c:v>
                </c:pt>
                <c:pt idx="4">
                  <c:v>-1.8000000000000002E-2</c:v>
                </c:pt>
                <c:pt idx="5">
                  <c:v>-0.01</c:v>
                </c:pt>
                <c:pt idx="6">
                  <c:v>6.9999999999999993E-3</c:v>
                </c:pt>
                <c:pt idx="7">
                  <c:v>1.8000000000000002E-2</c:v>
                </c:pt>
                <c:pt idx="8">
                  <c:v>2.2000000000000002E-2</c:v>
                </c:pt>
                <c:pt idx="9">
                  <c:v>2.4E-2</c:v>
                </c:pt>
                <c:pt idx="10">
                  <c:v>4.4000000000000004E-2</c:v>
                </c:pt>
                <c:pt idx="11">
                  <c:v>6.6000000000000003E-2</c:v>
                </c:pt>
                <c:pt idx="12">
                  <c:v>0.09</c:v>
                </c:pt>
                <c:pt idx="13">
                  <c:v>0.13</c:v>
                </c:pt>
                <c:pt idx="14">
                  <c:v>0.19</c:v>
                </c:pt>
                <c:pt idx="15">
                  <c:v>0.23399999999999999</c:v>
                </c:pt>
                <c:pt idx="16">
                  <c:v>0.24100000000000002</c:v>
                </c:pt>
                <c:pt idx="17">
                  <c:v>0.23</c:v>
                </c:pt>
                <c:pt idx="18">
                  <c:v>0.21</c:v>
                </c:pt>
                <c:pt idx="19">
                  <c:v>0.19800000000000001</c:v>
                </c:pt>
                <c:pt idx="20">
                  <c:v>0.21100000000000002</c:v>
                </c:pt>
                <c:pt idx="21">
                  <c:v>0.219</c:v>
                </c:pt>
                <c:pt idx="22">
                  <c:v>0.20199999999999999</c:v>
                </c:pt>
                <c:pt idx="23">
                  <c:v>0.21</c:v>
                </c:pt>
                <c:pt idx="24">
                  <c:v>0.218</c:v>
                </c:pt>
                <c:pt idx="25">
                  <c:v>0.23100000000000001</c:v>
                </c:pt>
                <c:pt idx="26">
                  <c:v>0.21600000000000003</c:v>
                </c:pt>
                <c:pt idx="27">
                  <c:v>0.189</c:v>
                </c:pt>
                <c:pt idx="28">
                  <c:v>0.16500000000000001</c:v>
                </c:pt>
                <c:pt idx="29">
                  <c:v>0.14199999999999999</c:v>
                </c:pt>
                <c:pt idx="30">
                  <c:v>0.13</c:v>
                </c:pt>
                <c:pt idx="31">
                  <c:v>0.126</c:v>
                </c:pt>
                <c:pt idx="32">
                  <c:v>0.114</c:v>
                </c:pt>
                <c:pt idx="33">
                  <c:v>0.1</c:v>
                </c:pt>
                <c:pt idx="34">
                  <c:v>6.7000000000000004E-2</c:v>
                </c:pt>
                <c:pt idx="35">
                  <c:v>4.9000000000000002E-2</c:v>
                </c:pt>
                <c:pt idx="36">
                  <c:v>2.7999999999999997E-2</c:v>
                </c:pt>
                <c:pt idx="37">
                  <c:v>-8.0000000000000002E-3</c:v>
                </c:pt>
                <c:pt idx="38">
                  <c:v>-1.3000000000000001E-2</c:v>
                </c:pt>
                <c:pt idx="39">
                  <c:v>-3.7999999999999999E-2</c:v>
                </c:pt>
                <c:pt idx="40">
                  <c:v>-4.2000000000000003E-2</c:v>
                </c:pt>
                <c:pt idx="41">
                  <c:v>-2.4E-2</c:v>
                </c:pt>
                <c:pt idx="42">
                  <c:v>0</c:v>
                </c:pt>
                <c:pt idx="43">
                  <c:v>6.0000000000000001E-3</c:v>
                </c:pt>
                <c:pt idx="44">
                  <c:v>-3.0000000000000001E-3</c:v>
                </c:pt>
                <c:pt idx="45">
                  <c:v>-1E-3</c:v>
                </c:pt>
                <c:pt idx="46">
                  <c:v>1.8000000000000002E-2</c:v>
                </c:pt>
                <c:pt idx="47">
                  <c:v>1.3000000000000001E-2</c:v>
                </c:pt>
                <c:pt idx="48">
                  <c:v>1.3999999999999999E-2</c:v>
                </c:pt>
                <c:pt idx="49">
                  <c:v>1.4999999999999999E-2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E27-44DC-B61A-5109E09E5F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Sheet1!$A$2:$A$59</c:f>
              <c:numCache>
                <c:formatCode>mmm\-yy</c:formatCode>
                <c:ptCount val="58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</c:numCache>
            </c:numRef>
          </c:cat>
          <c:val>
            <c:numRef>
              <c:f>Sheet1!$D$2:$D$59</c:f>
              <c:numCache>
                <c:formatCode>0%</c:formatCode>
                <c:ptCount val="5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E27-44DC-B61A-5109E09E5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3165327"/>
        <c:axId val="455392463"/>
      </c:lineChart>
      <c:dateAx>
        <c:axId val="923165327"/>
        <c:scaling>
          <c:orientation val="minMax"/>
          <c:max val="45352"/>
          <c:min val="4386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409]mmm\-yy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392463"/>
        <c:crosses val="autoZero"/>
        <c:auto val="1"/>
        <c:lblOffset val="100"/>
        <c:baseTimeUnit val="months"/>
        <c:majorUnit val="7"/>
        <c:majorTimeUnit val="months"/>
      </c:dateAx>
      <c:valAx>
        <c:axId val="455392463"/>
        <c:scaling>
          <c:orientation val="minMax"/>
          <c:max val="0.25"/>
          <c:min val="-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165327"/>
        <c:crosses val="autoZero"/>
        <c:crossBetween val="midCat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290283972845213E-2"/>
          <c:y val="5.523298445842089E-2"/>
          <c:w val="0.86374200869060835"/>
          <c:h val="0.8725151457988777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Bid prices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Sheet1!$A$2:$A$51</c:f>
              <c:numCache>
                <c:formatCode>mmm\-yy</c:formatCode>
                <c:ptCount val="50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</c:numCache>
            </c:numRef>
          </c:cat>
          <c:val>
            <c:numRef>
              <c:f>Sheet1!$B$2:$B$51</c:f>
              <c:numCache>
                <c:formatCode>0.0%</c:formatCode>
                <c:ptCount val="50"/>
                <c:pt idx="0">
                  <c:v>0</c:v>
                </c:pt>
                <c:pt idx="1">
                  <c:v>-3.2076984763432692E-3</c:v>
                </c:pt>
                <c:pt idx="2">
                  <c:v>8.0192461908576028E-4</c:v>
                </c:pt>
                <c:pt idx="3">
                  <c:v>8.0192461908576028E-4</c:v>
                </c:pt>
                <c:pt idx="4">
                  <c:v>0</c:v>
                </c:pt>
                <c:pt idx="5">
                  <c:v>4.0096230954290296E-3</c:v>
                </c:pt>
                <c:pt idx="6">
                  <c:v>2.4057738572573948E-3</c:v>
                </c:pt>
                <c:pt idx="7">
                  <c:v>1.6038492381716346E-3</c:v>
                </c:pt>
                <c:pt idx="8">
                  <c:v>8.0192461908576028E-4</c:v>
                </c:pt>
                <c:pt idx="9">
                  <c:v>1.6038492381716346E-3</c:v>
                </c:pt>
                <c:pt idx="10">
                  <c:v>2.4057738572573948E-3</c:v>
                </c:pt>
                <c:pt idx="11">
                  <c:v>4.8115477145147896E-3</c:v>
                </c:pt>
                <c:pt idx="12">
                  <c:v>5.613472333600664E-3</c:v>
                </c:pt>
                <c:pt idx="13">
                  <c:v>8.8211708099438201E-3</c:v>
                </c:pt>
                <c:pt idx="14">
                  <c:v>2.2453889334402542E-2</c:v>
                </c:pt>
                <c:pt idx="15">
                  <c:v>2.8869286287089083E-2</c:v>
                </c:pt>
                <c:pt idx="16">
                  <c:v>3.368083400160387E-2</c:v>
                </c:pt>
                <c:pt idx="17">
                  <c:v>5.0360866078588508E-2</c:v>
                </c:pt>
                <c:pt idx="18">
                  <c:v>5.7465918203688938E-2</c:v>
                </c:pt>
                <c:pt idx="19">
                  <c:v>6.2558139534883733E-2</c:v>
                </c:pt>
                <c:pt idx="20">
                  <c:v>0.11299919807538086</c:v>
                </c:pt>
                <c:pt idx="21">
                  <c:v>0.11730553327987168</c:v>
                </c:pt>
                <c:pt idx="22">
                  <c:v>0.11877305533279865</c:v>
                </c:pt>
                <c:pt idx="23">
                  <c:v>0.15376904570970326</c:v>
                </c:pt>
                <c:pt idx="24">
                  <c:v>0.16151563753007223</c:v>
                </c:pt>
                <c:pt idx="25">
                  <c:v>0.17004009623095423</c:v>
                </c:pt>
                <c:pt idx="26">
                  <c:v>0.20570970328789095</c:v>
                </c:pt>
                <c:pt idx="27">
                  <c:v>0.21414595028067357</c:v>
                </c:pt>
                <c:pt idx="28">
                  <c:v>0.22188452285485161</c:v>
                </c:pt>
                <c:pt idx="29">
                  <c:v>0.26676022453889336</c:v>
                </c:pt>
                <c:pt idx="30">
                  <c:v>0.26847634322373698</c:v>
                </c:pt>
                <c:pt idx="31">
                  <c:v>0.2715396952686448</c:v>
                </c:pt>
                <c:pt idx="32">
                  <c:v>0.2999679230152365</c:v>
                </c:pt>
                <c:pt idx="33">
                  <c:v>0.30089815557337612</c:v>
                </c:pt>
                <c:pt idx="34">
                  <c:v>0.30146752205292704</c:v>
                </c:pt>
                <c:pt idx="35">
                  <c:v>0.32451483560545308</c:v>
                </c:pt>
                <c:pt idx="36">
                  <c:v>0.32509222133119486</c:v>
                </c:pt>
                <c:pt idx="37">
                  <c:v>0.32692862870890127</c:v>
                </c:pt>
                <c:pt idx="38">
                  <c:v>0.32486768243785091</c:v>
                </c:pt>
                <c:pt idx="39">
                  <c:v>0.32799518845228542</c:v>
                </c:pt>
                <c:pt idx="40">
                  <c:v>0.32841218925421001</c:v>
                </c:pt>
                <c:pt idx="41">
                  <c:v>0.31404170008019233</c:v>
                </c:pt>
                <c:pt idx="42">
                  <c:v>0.31514033680833992</c:v>
                </c:pt>
                <c:pt idx="43">
                  <c:v>0.31580593424218112</c:v>
                </c:pt>
                <c:pt idx="44">
                  <c:v>0.31287089013632718</c:v>
                </c:pt>
                <c:pt idx="45">
                  <c:v>0.31081796311146753</c:v>
                </c:pt>
                <c:pt idx="46">
                  <c:v>0.31123496391339206</c:v>
                </c:pt>
                <c:pt idx="47">
                  <c:v>0.3147714514835605</c:v>
                </c:pt>
                <c:pt idx="48" formatCode="0.00%">
                  <c:v>0.31449879711307138</c:v>
                </c:pt>
                <c:pt idx="49">
                  <c:v>0.31620689655172413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DC-421A-884D-FC0F943E41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Inputs new const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Sheet1!$A$2:$A$51</c:f>
              <c:numCache>
                <c:formatCode>mmm\-yy</c:formatCode>
                <c:ptCount val="50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</c:numCache>
            </c:numRef>
          </c:cat>
          <c:val>
            <c:numRef>
              <c:f>Sheet1!$C$2:$C$51</c:f>
              <c:numCache>
                <c:formatCode>0.0%</c:formatCode>
                <c:ptCount val="50"/>
                <c:pt idx="0">
                  <c:v>0</c:v>
                </c:pt>
                <c:pt idx="1">
                  <c:v>-8.2266910420475837E-3</c:v>
                </c:pt>
                <c:pt idx="2">
                  <c:v>-3.7477148080438831E-2</c:v>
                </c:pt>
                <c:pt idx="3">
                  <c:v>-3.5648994515539358E-2</c:v>
                </c:pt>
                <c:pt idx="4">
                  <c:v>-1.6453382084095167E-2</c:v>
                </c:pt>
                <c:pt idx="5">
                  <c:v>-3.6563071297989547E-3</c:v>
                </c:pt>
                <c:pt idx="6">
                  <c:v>1.005484460694693E-2</c:v>
                </c:pt>
                <c:pt idx="7">
                  <c:v>2.1023765996343667E-2</c:v>
                </c:pt>
                <c:pt idx="8">
                  <c:v>2.2851919561243144E-2</c:v>
                </c:pt>
                <c:pt idx="9">
                  <c:v>2.3765996343692818E-2</c:v>
                </c:pt>
                <c:pt idx="10">
                  <c:v>4.6617915904935962E-2</c:v>
                </c:pt>
                <c:pt idx="11">
                  <c:v>7.3126142595978064E-2</c:v>
                </c:pt>
                <c:pt idx="12">
                  <c:v>9.0493601462522763E-2</c:v>
                </c:pt>
                <c:pt idx="13">
                  <c:v>0.12065813528336369</c:v>
                </c:pt>
                <c:pt idx="14">
                  <c:v>0.14533820840950631</c:v>
                </c:pt>
                <c:pt idx="15">
                  <c:v>0.1901279707495428</c:v>
                </c:pt>
                <c:pt idx="16">
                  <c:v>0.22029250457038385</c:v>
                </c:pt>
                <c:pt idx="17">
                  <c:v>0.22535648994515534</c:v>
                </c:pt>
                <c:pt idx="18">
                  <c:v>0.22240402193784267</c:v>
                </c:pt>
                <c:pt idx="19">
                  <c:v>0.22344606946983539</c:v>
                </c:pt>
                <c:pt idx="20">
                  <c:v>0.23852833638025592</c:v>
                </c:pt>
                <c:pt idx="21">
                  <c:v>0.24800731261425962</c:v>
                </c:pt>
                <c:pt idx="22">
                  <c:v>0.25797074954296167</c:v>
                </c:pt>
                <c:pt idx="23">
                  <c:v>0.29827239488117002</c:v>
                </c:pt>
                <c:pt idx="24">
                  <c:v>0.3281170018281534</c:v>
                </c:pt>
                <c:pt idx="25">
                  <c:v>0.38000914076782455</c:v>
                </c:pt>
                <c:pt idx="26">
                  <c:v>0.39267824497257769</c:v>
                </c:pt>
                <c:pt idx="27">
                  <c:v>0.41556672760511876</c:v>
                </c:pt>
                <c:pt idx="28">
                  <c:v>0.42203839122486281</c:v>
                </c:pt>
                <c:pt idx="29">
                  <c:v>0.39941499085923216</c:v>
                </c:pt>
                <c:pt idx="30">
                  <c:v>0.38101462522851909</c:v>
                </c:pt>
                <c:pt idx="31">
                  <c:v>0.37700182815356487</c:v>
                </c:pt>
                <c:pt idx="32">
                  <c:v>0.37914076782449707</c:v>
                </c:pt>
                <c:pt idx="33">
                  <c:v>0.37321755027422288</c:v>
                </c:pt>
                <c:pt idx="34">
                  <c:v>0.34243144424131616</c:v>
                </c:pt>
                <c:pt idx="35">
                  <c:v>0.36134369287020113</c:v>
                </c:pt>
                <c:pt idx="36">
                  <c:v>0.36472577696526493</c:v>
                </c:pt>
                <c:pt idx="37">
                  <c:v>0.36911334552102376</c:v>
                </c:pt>
                <c:pt idx="38">
                  <c:v>0.37400365630712973</c:v>
                </c:pt>
                <c:pt idx="39">
                  <c:v>0.36167276051188307</c:v>
                </c:pt>
                <c:pt idx="40">
                  <c:v>0.36254113345521027</c:v>
                </c:pt>
                <c:pt idx="41">
                  <c:v>0.36638939670932352</c:v>
                </c:pt>
                <c:pt idx="42">
                  <c:v>0.38114259597806216</c:v>
                </c:pt>
                <c:pt idx="43">
                  <c:v>0.38559414990859225</c:v>
                </c:pt>
                <c:pt idx="44">
                  <c:v>0.37457038391224845</c:v>
                </c:pt>
                <c:pt idx="45">
                  <c:v>0.37159963436928695</c:v>
                </c:pt>
                <c:pt idx="46">
                  <c:v>0.36697440585009133</c:v>
                </c:pt>
                <c:pt idx="47">
                  <c:v>0.37910420475319917</c:v>
                </c:pt>
                <c:pt idx="48">
                  <c:v>0.38438756855575862</c:v>
                </c:pt>
                <c:pt idx="49">
                  <c:v>0.38923217550274214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DC-421A-884D-FC0F943E41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Sheet1!$A$2:$A$51</c:f>
              <c:numCache>
                <c:formatCode>mmm\-yy</c:formatCode>
                <c:ptCount val="50"/>
                <c:pt idx="0">
                  <c:v>43862</c:v>
                </c:pt>
                <c:pt idx="1">
                  <c:v>43891</c:v>
                </c:pt>
                <c:pt idx="2">
                  <c:v>43922</c:v>
                </c:pt>
                <c:pt idx="3">
                  <c:v>43952</c:v>
                </c:pt>
                <c:pt idx="4">
                  <c:v>43983</c:v>
                </c:pt>
                <c:pt idx="5">
                  <c:v>44013</c:v>
                </c:pt>
                <c:pt idx="6">
                  <c:v>44044</c:v>
                </c:pt>
                <c:pt idx="7">
                  <c:v>44075</c:v>
                </c:pt>
                <c:pt idx="8">
                  <c:v>44105</c:v>
                </c:pt>
                <c:pt idx="9">
                  <c:v>44136</c:v>
                </c:pt>
                <c:pt idx="10">
                  <c:v>44166</c:v>
                </c:pt>
                <c:pt idx="11">
                  <c:v>44197</c:v>
                </c:pt>
                <c:pt idx="12">
                  <c:v>44228</c:v>
                </c:pt>
                <c:pt idx="13">
                  <c:v>44256</c:v>
                </c:pt>
                <c:pt idx="14">
                  <c:v>44287</c:v>
                </c:pt>
                <c:pt idx="15">
                  <c:v>44317</c:v>
                </c:pt>
                <c:pt idx="16">
                  <c:v>44348</c:v>
                </c:pt>
                <c:pt idx="17">
                  <c:v>44378</c:v>
                </c:pt>
                <c:pt idx="18">
                  <c:v>44409</c:v>
                </c:pt>
                <c:pt idx="19">
                  <c:v>44440</c:v>
                </c:pt>
                <c:pt idx="20">
                  <c:v>44470</c:v>
                </c:pt>
                <c:pt idx="21">
                  <c:v>44501</c:v>
                </c:pt>
                <c:pt idx="22">
                  <c:v>44531</c:v>
                </c:pt>
                <c:pt idx="23">
                  <c:v>44562</c:v>
                </c:pt>
                <c:pt idx="24">
                  <c:v>44593</c:v>
                </c:pt>
                <c:pt idx="25">
                  <c:v>44621</c:v>
                </c:pt>
                <c:pt idx="26">
                  <c:v>44652</c:v>
                </c:pt>
                <c:pt idx="27">
                  <c:v>44682</c:v>
                </c:pt>
                <c:pt idx="28">
                  <c:v>44713</c:v>
                </c:pt>
                <c:pt idx="29">
                  <c:v>44743</c:v>
                </c:pt>
                <c:pt idx="30">
                  <c:v>44795</c:v>
                </c:pt>
                <c:pt idx="31">
                  <c:v>44826</c:v>
                </c:pt>
                <c:pt idx="32">
                  <c:v>44835</c:v>
                </c:pt>
                <c:pt idx="33">
                  <c:v>44866</c:v>
                </c:pt>
                <c:pt idx="34">
                  <c:v>44896</c:v>
                </c:pt>
                <c:pt idx="35">
                  <c:v>44927</c:v>
                </c:pt>
                <c:pt idx="36">
                  <c:v>44958</c:v>
                </c:pt>
                <c:pt idx="37">
                  <c:v>44986</c:v>
                </c:pt>
                <c:pt idx="38">
                  <c:v>45017</c:v>
                </c:pt>
                <c:pt idx="39">
                  <c:v>45047</c:v>
                </c:pt>
                <c:pt idx="40">
                  <c:v>45078</c:v>
                </c:pt>
                <c:pt idx="41">
                  <c:v>45108</c:v>
                </c:pt>
                <c:pt idx="42">
                  <c:v>45139</c:v>
                </c:pt>
                <c:pt idx="43">
                  <c:v>45170</c:v>
                </c:pt>
                <c:pt idx="44">
                  <c:v>45200</c:v>
                </c:pt>
                <c:pt idx="45">
                  <c:v>45231</c:v>
                </c:pt>
                <c:pt idx="46">
                  <c:v>45261</c:v>
                </c:pt>
                <c:pt idx="47">
                  <c:v>45292</c:v>
                </c:pt>
                <c:pt idx="48">
                  <c:v>45323</c:v>
                </c:pt>
                <c:pt idx="49">
                  <c:v>45352</c:v>
                </c:pt>
              </c:numCache>
            </c:numRef>
          </c:cat>
          <c:val>
            <c:numRef>
              <c:f>Sheet1!$D$2:$D$51</c:f>
              <c:numCache>
                <c:formatCode>0%</c:formatCode>
                <c:ptCount val="50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  <c:pt idx="31">
                  <c:v>0.5</c:v>
                </c:pt>
                <c:pt idx="32">
                  <c:v>0.5</c:v>
                </c:pt>
                <c:pt idx="33">
                  <c:v>0.5</c:v>
                </c:pt>
                <c:pt idx="34">
                  <c:v>0.5</c:v>
                </c:pt>
                <c:pt idx="35">
                  <c:v>0.5</c:v>
                </c:pt>
                <c:pt idx="36">
                  <c:v>0.5</c:v>
                </c:pt>
                <c:pt idx="37">
                  <c:v>0.5</c:v>
                </c:pt>
                <c:pt idx="38">
                  <c:v>0.5</c:v>
                </c:pt>
                <c:pt idx="39">
                  <c:v>0.5</c:v>
                </c:pt>
                <c:pt idx="40">
                  <c:v>0.5</c:v>
                </c:pt>
                <c:pt idx="41">
                  <c:v>0.5</c:v>
                </c:pt>
                <c:pt idx="42">
                  <c:v>0.5</c:v>
                </c:pt>
                <c:pt idx="43">
                  <c:v>0.5</c:v>
                </c:pt>
                <c:pt idx="44">
                  <c:v>0.5</c:v>
                </c:pt>
                <c:pt idx="45">
                  <c:v>0.5</c:v>
                </c:pt>
                <c:pt idx="46">
                  <c:v>0.5</c:v>
                </c:pt>
                <c:pt idx="47">
                  <c:v>0.5</c:v>
                </c:pt>
                <c:pt idx="48">
                  <c:v>0.5</c:v>
                </c:pt>
                <c:pt idx="49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DC-421A-884D-FC0F943E4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23165327"/>
        <c:axId val="455392463"/>
      </c:lineChart>
      <c:dateAx>
        <c:axId val="923165327"/>
        <c:scaling>
          <c:orientation val="minMax"/>
          <c:max val="45352"/>
          <c:min val="4386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409]mmm\-yyyy;@" sourceLinked="0"/>
        <c:majorTickMark val="out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392463"/>
        <c:crosses val="autoZero"/>
        <c:auto val="1"/>
        <c:lblOffset val="100"/>
        <c:baseTimeUnit val="months"/>
        <c:majorUnit val="7"/>
        <c:majorTimeUnit val="months"/>
      </c:dateAx>
      <c:valAx>
        <c:axId val="455392463"/>
        <c:scaling>
          <c:orientation val="minMax"/>
          <c:max val="0.45"/>
          <c:min val="-5.000000000000001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3165327"/>
        <c:crosses val="autoZero"/>
        <c:crossBetween val="midCat"/>
        <c:majorUnit val="5.000000000000001E-2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519050315567949E-2"/>
          <c:y val="4.6058185920448975E-2"/>
          <c:w val="0.91828812217627331"/>
          <c:h val="0.87550220839332005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tx1"/>
              </a:solidFill>
            </a:ln>
            <a:effectLst/>
          </c:spPr>
          <c:cat>
            <c:numRef>
              <c:f>Sheet1!$A$2:$A$208</c:f>
              <c:numCache>
                <c:formatCode>[$-409]mmm\-yy;@</c:formatCode>
                <c:ptCount val="207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  <c:pt idx="192">
                  <c:v>44927</c:v>
                </c:pt>
                <c:pt idx="193">
                  <c:v>44958</c:v>
                </c:pt>
                <c:pt idx="194">
                  <c:v>44986</c:v>
                </c:pt>
                <c:pt idx="195">
                  <c:v>45017</c:v>
                </c:pt>
                <c:pt idx="196">
                  <c:v>45047</c:v>
                </c:pt>
                <c:pt idx="197">
                  <c:v>45078</c:v>
                </c:pt>
                <c:pt idx="198">
                  <c:v>45108</c:v>
                </c:pt>
                <c:pt idx="199">
                  <c:v>45139</c:v>
                </c:pt>
                <c:pt idx="200">
                  <c:v>45170</c:v>
                </c:pt>
                <c:pt idx="201">
                  <c:v>45200</c:v>
                </c:pt>
                <c:pt idx="202">
                  <c:v>45231</c:v>
                </c:pt>
                <c:pt idx="203">
                  <c:v>45261</c:v>
                </c:pt>
                <c:pt idx="204">
                  <c:v>45292</c:v>
                </c:pt>
                <c:pt idx="205">
                  <c:v>45323</c:v>
                </c:pt>
                <c:pt idx="206">
                  <c:v>45352</c:v>
                </c:pt>
              </c:numCache>
            </c:numRef>
          </c:cat>
          <c:val>
            <c:numRef>
              <c:f>Sheet1!$B$2:$B$208</c:f>
              <c:numCache>
                <c:formatCode>General</c:formatCode>
                <c:ptCount val="207"/>
                <c:pt idx="107" formatCode="0.0%">
                  <c:v>0</c:v>
                </c:pt>
                <c:pt idx="108" formatCode="0.0%">
                  <c:v>0</c:v>
                </c:pt>
                <c:pt idx="109" formatCode="0.0%">
                  <c:v>0</c:v>
                </c:pt>
                <c:pt idx="110" formatCode="0.0%">
                  <c:v>0</c:v>
                </c:pt>
                <c:pt idx="111" formatCode="0.0%">
                  <c:v>0</c:v>
                </c:pt>
                <c:pt idx="112" formatCode="0.0%">
                  <c:v>0</c:v>
                </c:pt>
                <c:pt idx="113" formatCode="0.0%">
                  <c:v>0</c:v>
                </c:pt>
                <c:pt idx="114" formatCode="0.0%">
                  <c:v>0</c:v>
                </c:pt>
                <c:pt idx="115" formatCode="0.0%">
                  <c:v>0</c:v>
                </c:pt>
                <c:pt idx="116" formatCode="0.0%">
                  <c:v>0</c:v>
                </c:pt>
                <c:pt idx="117" formatCode="0.0%">
                  <c:v>0</c:v>
                </c:pt>
                <c:pt idx="118" formatCode="0.0%">
                  <c:v>0</c:v>
                </c:pt>
                <c:pt idx="119" formatCode="0.0%">
                  <c:v>0</c:v>
                </c:pt>
                <c:pt idx="120" formatCode="0.0%">
                  <c:v>0</c:v>
                </c:pt>
                <c:pt idx="121" formatCode="0.0%">
                  <c:v>0</c:v>
                </c:pt>
                <c:pt idx="122" formatCode="0.0%">
                  <c:v>0</c:v>
                </c:pt>
                <c:pt idx="123" formatCode="0.0%">
                  <c:v>0</c:v>
                </c:pt>
                <c:pt idx="124" formatCode="0.0%">
                  <c:v>0</c:v>
                </c:pt>
                <c:pt idx="125" formatCode="0.0%">
                  <c:v>0</c:v>
                </c:pt>
                <c:pt idx="126" formatCode="0.0%">
                  <c:v>0</c:v>
                </c:pt>
                <c:pt idx="127" formatCode="0.0%">
                  <c:v>0</c:v>
                </c:pt>
                <c:pt idx="128" formatCode="0.0%">
                  <c:v>0</c:v>
                </c:pt>
                <c:pt idx="129" formatCode="0.0%">
                  <c:v>0</c:v>
                </c:pt>
                <c:pt idx="130" formatCode="0.0%">
                  <c:v>0</c:v>
                </c:pt>
                <c:pt idx="131" formatCode="0.0%">
                  <c:v>0</c:v>
                </c:pt>
                <c:pt idx="132" formatCode="0.0%">
                  <c:v>0</c:v>
                </c:pt>
                <c:pt idx="133" formatCode="0.0%">
                  <c:v>0</c:v>
                </c:pt>
                <c:pt idx="134" formatCode="0.0%">
                  <c:v>0</c:v>
                </c:pt>
                <c:pt idx="135" formatCode="0.0%">
                  <c:v>0</c:v>
                </c:pt>
                <c:pt idx="136" formatCode="0.0%">
                  <c:v>0</c:v>
                </c:pt>
                <c:pt idx="137" formatCode="0.0%">
                  <c:v>0</c:v>
                </c:pt>
                <c:pt idx="138" formatCode="0.0%">
                  <c:v>0</c:v>
                </c:pt>
                <c:pt idx="139" formatCode="0.0%">
                  <c:v>0</c:v>
                </c:pt>
                <c:pt idx="140" formatCode="0.0%">
                  <c:v>0</c:v>
                </c:pt>
                <c:pt idx="141" formatCode="0.0%">
                  <c:v>0</c:v>
                </c:pt>
                <c:pt idx="142" formatCode="0.0%">
                  <c:v>0</c:v>
                </c:pt>
                <c:pt idx="143" formatCode="0.0%">
                  <c:v>0</c:v>
                </c:pt>
                <c:pt idx="144" formatCode="0.0%">
                  <c:v>0</c:v>
                </c:pt>
                <c:pt idx="145" formatCode="0.0%">
                  <c:v>0</c:v>
                </c:pt>
                <c:pt idx="146" formatCode="0.0%">
                  <c:v>0</c:v>
                </c:pt>
                <c:pt idx="147" formatCode="0.0%">
                  <c:v>0</c:v>
                </c:pt>
                <c:pt idx="148" formatCode="0.0%">
                  <c:v>0</c:v>
                </c:pt>
                <c:pt idx="149" formatCode="0.0%">
                  <c:v>0</c:v>
                </c:pt>
                <c:pt idx="150" formatCode="0.0%">
                  <c:v>0</c:v>
                </c:pt>
                <c:pt idx="151" formatCode="0.0%">
                  <c:v>0</c:v>
                </c:pt>
                <c:pt idx="152" formatCode="0.0%">
                  <c:v>0</c:v>
                </c:pt>
                <c:pt idx="153" formatCode="0.0%">
                  <c:v>0</c:v>
                </c:pt>
                <c:pt idx="154" formatCode="0.0%">
                  <c:v>0</c:v>
                </c:pt>
                <c:pt idx="155" formatCode="0.0%">
                  <c:v>0</c:v>
                </c:pt>
                <c:pt idx="156" formatCode="0.0%">
                  <c:v>0</c:v>
                </c:pt>
                <c:pt idx="157" formatCode="0.0%">
                  <c:v>0</c:v>
                </c:pt>
                <c:pt idx="158" formatCode="0.0%">
                  <c:v>0</c:v>
                </c:pt>
                <c:pt idx="159" formatCode="0.0%">
                  <c:v>0</c:v>
                </c:pt>
                <c:pt idx="160" formatCode="0.0%">
                  <c:v>0</c:v>
                </c:pt>
                <c:pt idx="161" formatCode="0.0%">
                  <c:v>0</c:v>
                </c:pt>
                <c:pt idx="162" formatCode="0.0%">
                  <c:v>0</c:v>
                </c:pt>
                <c:pt idx="163" formatCode="0.0%">
                  <c:v>0</c:v>
                </c:pt>
                <c:pt idx="164" formatCode="0.0%">
                  <c:v>0</c:v>
                </c:pt>
                <c:pt idx="165" formatCode="0.0%">
                  <c:v>0</c:v>
                </c:pt>
                <c:pt idx="166" formatCode="0.0%">
                  <c:v>0</c:v>
                </c:pt>
                <c:pt idx="167" formatCode="0.0%">
                  <c:v>0</c:v>
                </c:pt>
                <c:pt idx="168" formatCode="0.0%">
                  <c:v>0</c:v>
                </c:pt>
                <c:pt idx="169" formatCode="0.0%">
                  <c:v>0</c:v>
                </c:pt>
                <c:pt idx="170" formatCode="0.0%">
                  <c:v>0</c:v>
                </c:pt>
                <c:pt idx="171" formatCode="0.0%">
                  <c:v>0</c:v>
                </c:pt>
                <c:pt idx="172" formatCode="0.0%">
                  <c:v>0</c:v>
                </c:pt>
                <c:pt idx="173" formatCode="0.0%">
                  <c:v>0</c:v>
                </c:pt>
                <c:pt idx="174" formatCode="0.0%">
                  <c:v>0</c:v>
                </c:pt>
                <c:pt idx="175" formatCode="0.0%">
                  <c:v>0</c:v>
                </c:pt>
                <c:pt idx="176" formatCode="0.0%">
                  <c:v>0</c:v>
                </c:pt>
                <c:pt idx="177" formatCode="0.0%">
                  <c:v>0</c:v>
                </c:pt>
                <c:pt idx="178" formatCode="0.0%">
                  <c:v>0</c:v>
                </c:pt>
                <c:pt idx="179" formatCode="0.0%">
                  <c:v>0</c:v>
                </c:pt>
                <c:pt idx="180" formatCode="0.0%">
                  <c:v>0</c:v>
                </c:pt>
                <c:pt idx="181" formatCode="0.0%">
                  <c:v>0</c:v>
                </c:pt>
                <c:pt idx="182" formatCode="0.0%">
                  <c:v>0</c:v>
                </c:pt>
                <c:pt idx="183" formatCode="0.0%">
                  <c:v>0</c:v>
                </c:pt>
                <c:pt idx="184" formatCode="0.0%">
                  <c:v>0</c:v>
                </c:pt>
                <c:pt idx="185" formatCode="0.0%">
                  <c:v>0</c:v>
                </c:pt>
                <c:pt idx="186" formatCode="0.0%">
                  <c:v>0</c:v>
                </c:pt>
                <c:pt idx="187" formatCode="0.0%">
                  <c:v>0</c:v>
                </c:pt>
                <c:pt idx="188" formatCode="0.0%">
                  <c:v>0</c:v>
                </c:pt>
                <c:pt idx="189" formatCode="0.0%">
                  <c:v>0</c:v>
                </c:pt>
                <c:pt idx="190" formatCode="0.0%">
                  <c:v>0</c:v>
                </c:pt>
                <c:pt idx="191" formatCode="0.0%">
                  <c:v>0</c:v>
                </c:pt>
                <c:pt idx="192" formatCode="0.0%">
                  <c:v>0</c:v>
                </c:pt>
                <c:pt idx="193" formatCode="0.0%">
                  <c:v>0</c:v>
                </c:pt>
                <c:pt idx="194" formatCode="0.0%">
                  <c:v>0</c:v>
                </c:pt>
                <c:pt idx="195" formatCode="0.0%">
                  <c:v>0</c:v>
                </c:pt>
                <c:pt idx="196" formatCode="0.0%">
                  <c:v>0</c:v>
                </c:pt>
                <c:pt idx="197" formatCode="0.0%">
                  <c:v>0</c:v>
                </c:pt>
                <c:pt idx="198" formatCode="0.0%">
                  <c:v>0</c:v>
                </c:pt>
                <c:pt idx="199" formatCode="0.0%">
                  <c:v>0</c:v>
                </c:pt>
                <c:pt idx="200" formatCode="0.0%">
                  <c:v>0</c:v>
                </c:pt>
                <c:pt idx="201" formatCode="0.0%">
                  <c:v>0</c:v>
                </c:pt>
                <c:pt idx="202" formatCode="0.0%">
                  <c:v>0</c:v>
                </c:pt>
                <c:pt idx="203" formatCode="0.0%">
                  <c:v>0</c:v>
                </c:pt>
                <c:pt idx="204" formatCode="0.0%">
                  <c:v>0</c:v>
                </c:pt>
                <c:pt idx="205" formatCode="0.0%">
                  <c:v>0</c:v>
                </c:pt>
                <c:pt idx="206" formatCode="0.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A5-504C-BB5B-1CF6F4D427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nonres</c:v>
                </c:pt>
              </c:strCache>
            </c:strRef>
          </c:tx>
          <c:spPr>
            <a:noFill/>
            <a:ln w="12700">
              <a:solidFill>
                <a:schemeClr val="tx1"/>
              </a:solidFill>
            </a:ln>
            <a:effectLst/>
          </c:spPr>
          <c:cat>
            <c:numRef>
              <c:f>Sheet1!$A$2:$A$208</c:f>
              <c:numCache>
                <c:formatCode>[$-409]mmm\-yy;@</c:formatCode>
                <c:ptCount val="207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  <c:pt idx="192">
                  <c:v>44927</c:v>
                </c:pt>
                <c:pt idx="193">
                  <c:v>44958</c:v>
                </c:pt>
                <c:pt idx="194">
                  <c:v>44986</c:v>
                </c:pt>
                <c:pt idx="195">
                  <c:v>45017</c:v>
                </c:pt>
                <c:pt idx="196">
                  <c:v>45047</c:v>
                </c:pt>
                <c:pt idx="197">
                  <c:v>45078</c:v>
                </c:pt>
                <c:pt idx="198">
                  <c:v>45108</c:v>
                </c:pt>
                <c:pt idx="199">
                  <c:v>45139</c:v>
                </c:pt>
                <c:pt idx="200">
                  <c:v>45170</c:v>
                </c:pt>
                <c:pt idx="201">
                  <c:v>45200</c:v>
                </c:pt>
                <c:pt idx="202">
                  <c:v>45231</c:v>
                </c:pt>
                <c:pt idx="203">
                  <c:v>45261</c:v>
                </c:pt>
                <c:pt idx="204">
                  <c:v>45292</c:v>
                </c:pt>
                <c:pt idx="205">
                  <c:v>45323</c:v>
                </c:pt>
                <c:pt idx="206">
                  <c:v>45352</c:v>
                </c:pt>
              </c:numCache>
            </c:numRef>
          </c:cat>
          <c:val>
            <c:numRef>
              <c:f>Sheet1!$C$2:$C$208</c:f>
              <c:numCache>
                <c:formatCode>General</c:formatCode>
                <c:ptCount val="207"/>
                <c:pt idx="107" formatCode="0%">
                  <c:v>-4.8000000000000001E-2</c:v>
                </c:pt>
                <c:pt idx="108" formatCode="0%">
                  <c:v>-3.1000000000000003E-2</c:v>
                </c:pt>
                <c:pt idx="109" formatCode="0%">
                  <c:v>-3.7000000000000005E-2</c:v>
                </c:pt>
                <c:pt idx="110" formatCode="0%">
                  <c:v>-3.6000000000000004E-2</c:v>
                </c:pt>
                <c:pt idx="111" formatCode="0%">
                  <c:v>-3.9E-2</c:v>
                </c:pt>
                <c:pt idx="112" formatCode="0%">
                  <c:v>-4.2000000000000003E-2</c:v>
                </c:pt>
                <c:pt idx="113" formatCode="0%">
                  <c:v>-3.2000000000000001E-2</c:v>
                </c:pt>
                <c:pt idx="114" formatCode="0%">
                  <c:v>-2.0999999999999998E-2</c:v>
                </c:pt>
                <c:pt idx="115" formatCode="0%">
                  <c:v>-0.02</c:v>
                </c:pt>
                <c:pt idx="116" formatCode="0%">
                  <c:v>-8.0000000000000002E-3</c:v>
                </c:pt>
                <c:pt idx="117" formatCode="0%">
                  <c:v>-5.0000000000000001E-3</c:v>
                </c:pt>
                <c:pt idx="118" formatCode="0%">
                  <c:v>-6.000000000000001E-3</c:v>
                </c:pt>
                <c:pt idx="119" formatCode="0%">
                  <c:v>1.1000000000000001E-2</c:v>
                </c:pt>
                <c:pt idx="120" formatCode="0%">
                  <c:v>1.6E-2</c:v>
                </c:pt>
                <c:pt idx="121" formatCode="0%">
                  <c:v>2.4E-2</c:v>
                </c:pt>
                <c:pt idx="122" formatCode="0%">
                  <c:v>0.02</c:v>
                </c:pt>
                <c:pt idx="123" formatCode="0%">
                  <c:v>2.5000000000000001E-2</c:v>
                </c:pt>
                <c:pt idx="124" formatCode="0%">
                  <c:v>1.6E-2</c:v>
                </c:pt>
                <c:pt idx="125" formatCode="0%">
                  <c:v>7.0000000000000019E-3</c:v>
                </c:pt>
                <c:pt idx="126" formatCode="0%">
                  <c:v>-1.3000000000000003E-2</c:v>
                </c:pt>
                <c:pt idx="127" formatCode="0%">
                  <c:v>2.0000000000000018E-3</c:v>
                </c:pt>
                <c:pt idx="128" formatCode="0%">
                  <c:v>8.9999999999999993E-3</c:v>
                </c:pt>
                <c:pt idx="129" formatCode="0%">
                  <c:v>1.2000000000000002E-2</c:v>
                </c:pt>
                <c:pt idx="130" formatCode="0%">
                  <c:v>2.3E-2</c:v>
                </c:pt>
                <c:pt idx="131" formatCode="0%">
                  <c:v>1.5999999999999997E-2</c:v>
                </c:pt>
                <c:pt idx="132" formatCode="0%">
                  <c:v>1.2999999999999998E-2</c:v>
                </c:pt>
                <c:pt idx="133" formatCode="0%">
                  <c:v>1.3999999999999995E-2</c:v>
                </c:pt>
                <c:pt idx="134" formatCode="0%">
                  <c:v>0.02</c:v>
                </c:pt>
                <c:pt idx="135" formatCode="0%">
                  <c:v>1.9E-2</c:v>
                </c:pt>
                <c:pt idx="136" formatCode="0%">
                  <c:v>3.5000000000000003E-2</c:v>
                </c:pt>
                <c:pt idx="137" formatCode="0%">
                  <c:v>0.04</c:v>
                </c:pt>
                <c:pt idx="138" formatCode="0%">
                  <c:v>0.05</c:v>
                </c:pt>
                <c:pt idx="139" formatCode="0%">
                  <c:v>3.6000000000000004E-2</c:v>
                </c:pt>
                <c:pt idx="140" formatCode="0%">
                  <c:v>2.8999999999999995E-2</c:v>
                </c:pt>
                <c:pt idx="141" formatCode="0%">
                  <c:v>2.5000000000000001E-2</c:v>
                </c:pt>
                <c:pt idx="142" formatCode="0%">
                  <c:v>7.0000000000000019E-3</c:v>
                </c:pt>
                <c:pt idx="143" formatCode="0%">
                  <c:v>-2.0000000000000018E-3</c:v>
                </c:pt>
                <c:pt idx="144" formatCode="0%">
                  <c:v>-1.4000000000000004E-2</c:v>
                </c:pt>
                <c:pt idx="145" formatCode="0%">
                  <c:v>-1.5999999999999997E-2</c:v>
                </c:pt>
                <c:pt idx="146" formatCode="0%">
                  <c:v>-1.3999999999999995E-2</c:v>
                </c:pt>
                <c:pt idx="147" formatCode="0%">
                  <c:v>-1.3999999999999999E-2</c:v>
                </c:pt>
                <c:pt idx="148" formatCode="0%">
                  <c:v>-3.1000000000000007E-2</c:v>
                </c:pt>
                <c:pt idx="149" formatCode="0%">
                  <c:v>-4.2000000000000003E-2</c:v>
                </c:pt>
                <c:pt idx="150" formatCode="0%">
                  <c:v>-4.2999999999999997E-2</c:v>
                </c:pt>
                <c:pt idx="151" formatCode="0%">
                  <c:v>-4.2000000000000003E-2</c:v>
                </c:pt>
                <c:pt idx="152" formatCode="0%">
                  <c:v>-4.300000000000001E-2</c:v>
                </c:pt>
                <c:pt idx="153" formatCode="0%">
                  <c:v>-0.04</c:v>
                </c:pt>
                <c:pt idx="154" formatCode="0%">
                  <c:v>-2.8999999999999998E-2</c:v>
                </c:pt>
                <c:pt idx="155" formatCode="0%">
                  <c:v>-1.7000000000000001E-2</c:v>
                </c:pt>
                <c:pt idx="156" formatCode="0%">
                  <c:v>-0.01</c:v>
                </c:pt>
                <c:pt idx="157" formatCode="0%">
                  <c:v>-1.9999999999999997E-2</c:v>
                </c:pt>
                <c:pt idx="158" formatCode="0%">
                  <c:v>-3.4000000000000002E-2</c:v>
                </c:pt>
                <c:pt idx="159" formatCode="0%">
                  <c:v>-6.9000000000000006E-2</c:v>
                </c:pt>
                <c:pt idx="160" formatCode="0%">
                  <c:v>-6.4000000000000001E-2</c:v>
                </c:pt>
                <c:pt idx="161" formatCode="0%">
                  <c:v>-3.7999999999999999E-2</c:v>
                </c:pt>
                <c:pt idx="162" formatCode="0%">
                  <c:v>-2.6000000000000002E-2</c:v>
                </c:pt>
                <c:pt idx="163" formatCode="0%">
                  <c:v>-8.0000000000000002E-3</c:v>
                </c:pt>
                <c:pt idx="164" formatCode="0%">
                  <c:v>5.0000000000000001E-3</c:v>
                </c:pt>
                <c:pt idx="165" formatCode="0%">
                  <c:v>1.3000000000000003E-2</c:v>
                </c:pt>
                <c:pt idx="166" formatCode="0%">
                  <c:v>1.4999999999999999E-2</c:v>
                </c:pt>
                <c:pt idx="167" formatCode="0%">
                  <c:v>3.5000000000000003E-2</c:v>
                </c:pt>
                <c:pt idx="168" formatCode="0%">
                  <c:v>0.06</c:v>
                </c:pt>
                <c:pt idx="169" formatCode="0%">
                  <c:v>8.4000000000000005E-2</c:v>
                </c:pt>
                <c:pt idx="170" formatCode="0%">
                  <c:v>0.11800000000000001</c:v>
                </c:pt>
                <c:pt idx="171" formatCode="0%">
                  <c:v>0.16800000000000001</c:v>
                </c:pt>
                <c:pt idx="172" formatCode="0%">
                  <c:v>0.20599999999999999</c:v>
                </c:pt>
                <c:pt idx="173" formatCode="0%">
                  <c:v>0.20700000000000005</c:v>
                </c:pt>
                <c:pt idx="174" formatCode="0%">
                  <c:v>0.184</c:v>
                </c:pt>
                <c:pt idx="175" formatCode="0%">
                  <c:v>0.155</c:v>
                </c:pt>
                <c:pt idx="176" formatCode="0%">
                  <c:v>0.13700000000000001</c:v>
                </c:pt>
                <c:pt idx="177" formatCode="0%">
                  <c:v>9.9000000000000019E-2</c:v>
                </c:pt>
                <c:pt idx="178" formatCode="0%">
                  <c:v>0.10299999999999999</c:v>
                </c:pt>
                <c:pt idx="179" formatCode="0%">
                  <c:v>8.5999999999999993E-2</c:v>
                </c:pt>
                <c:pt idx="180" formatCode="0%">
                  <c:v>6.1999999999999993E-2</c:v>
                </c:pt>
                <c:pt idx="181" formatCode="0%">
                  <c:v>6.3000000000000014E-2</c:v>
                </c:pt>
                <c:pt idx="182" formatCode="0%">
                  <c:v>7.1000000000000021E-2</c:v>
                </c:pt>
                <c:pt idx="183" formatCode="0%">
                  <c:v>3.7000000000000026E-2</c:v>
                </c:pt>
                <c:pt idx="184" formatCode="0%">
                  <c:v>8.9999999999999854E-3</c:v>
                </c:pt>
                <c:pt idx="185" formatCode="0%">
                  <c:v>-1.6999999999999994E-2</c:v>
                </c:pt>
                <c:pt idx="186" formatCode="0%">
                  <c:v>-6.4000000000000029E-2</c:v>
                </c:pt>
                <c:pt idx="187" formatCode="0%">
                  <c:v>-7.0000000000000007E-2</c:v>
                </c:pt>
                <c:pt idx="188" formatCode="0%">
                  <c:v>-7.0999999999999994E-2</c:v>
                </c:pt>
                <c:pt idx="189" formatCode="0%">
                  <c:v>-5.4000000000000006E-2</c:v>
                </c:pt>
                <c:pt idx="190" formatCode="0%">
                  <c:v>-6.3999999999999987E-2</c:v>
                </c:pt>
                <c:pt idx="191" formatCode="0%">
                  <c:v>-9.6000000000000016E-2</c:v>
                </c:pt>
                <c:pt idx="192" formatCode="0%">
                  <c:v>-9.9000000000000005E-2</c:v>
                </c:pt>
                <c:pt idx="193" formatCode="0%">
                  <c:v>-0.113</c:v>
                </c:pt>
                <c:pt idx="194" formatCode="0%">
                  <c:v>-0.14200000000000002</c:v>
                </c:pt>
                <c:pt idx="195" formatCode="0%">
                  <c:v>-0.11200000000000002</c:v>
                </c:pt>
                <c:pt idx="196" formatCode="0%">
                  <c:v>-0.13200000000000001</c:v>
                </c:pt>
                <c:pt idx="197" formatCode="0%">
                  <c:v>-0.12899999999999998</c:v>
                </c:pt>
                <c:pt idx="198" formatCode="0%">
                  <c:v>-6.0999999999999999E-2</c:v>
                </c:pt>
                <c:pt idx="199" formatCode="0%">
                  <c:v>-3.7000000000000005E-2</c:v>
                </c:pt>
                <c:pt idx="200" formatCode="0%">
                  <c:v>-2.8999999999999998E-2</c:v>
                </c:pt>
                <c:pt idx="201" formatCode="0%">
                  <c:v>-1.3000000000000001E-2</c:v>
                </c:pt>
                <c:pt idx="202" formatCode="0%">
                  <c:v>-9.0000000000000011E-3</c:v>
                </c:pt>
                <c:pt idx="203" formatCode="0%">
                  <c:v>0.01</c:v>
                </c:pt>
                <c:pt idx="204" formatCode="0%">
                  <c:v>0.02</c:v>
                </c:pt>
                <c:pt idx="205" formatCode="0%">
                  <c:v>2.2000000000000002E-2</c:v>
                </c:pt>
                <c:pt idx="206" formatCode="0.0%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A5-504C-BB5B-1CF6F4D427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numRef>
              <c:f>Sheet1!$A$2:$A$208</c:f>
              <c:numCache>
                <c:formatCode>[$-409]mmm\-yy;@</c:formatCode>
                <c:ptCount val="207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  <c:pt idx="132">
                  <c:v>43101</c:v>
                </c:pt>
                <c:pt idx="133">
                  <c:v>43132</c:v>
                </c:pt>
                <c:pt idx="134">
                  <c:v>43160</c:v>
                </c:pt>
                <c:pt idx="135">
                  <c:v>43191</c:v>
                </c:pt>
                <c:pt idx="136">
                  <c:v>43221</c:v>
                </c:pt>
                <c:pt idx="137">
                  <c:v>43252</c:v>
                </c:pt>
                <c:pt idx="138">
                  <c:v>43282</c:v>
                </c:pt>
                <c:pt idx="139">
                  <c:v>43313</c:v>
                </c:pt>
                <c:pt idx="140">
                  <c:v>43344</c:v>
                </c:pt>
                <c:pt idx="141">
                  <c:v>43374</c:v>
                </c:pt>
                <c:pt idx="142">
                  <c:v>43405</c:v>
                </c:pt>
                <c:pt idx="143">
                  <c:v>43435</c:v>
                </c:pt>
                <c:pt idx="144">
                  <c:v>43466</c:v>
                </c:pt>
                <c:pt idx="145">
                  <c:v>43497</c:v>
                </c:pt>
                <c:pt idx="146">
                  <c:v>43525</c:v>
                </c:pt>
                <c:pt idx="147">
                  <c:v>43556</c:v>
                </c:pt>
                <c:pt idx="148">
                  <c:v>43586</c:v>
                </c:pt>
                <c:pt idx="149">
                  <c:v>43617</c:v>
                </c:pt>
                <c:pt idx="150">
                  <c:v>43647</c:v>
                </c:pt>
                <c:pt idx="151">
                  <c:v>43678</c:v>
                </c:pt>
                <c:pt idx="152">
                  <c:v>43709</c:v>
                </c:pt>
                <c:pt idx="153">
                  <c:v>43739</c:v>
                </c:pt>
                <c:pt idx="154">
                  <c:v>43770</c:v>
                </c:pt>
                <c:pt idx="155">
                  <c:v>43800</c:v>
                </c:pt>
                <c:pt idx="156">
                  <c:v>43831</c:v>
                </c:pt>
                <c:pt idx="157">
                  <c:v>43862</c:v>
                </c:pt>
                <c:pt idx="158">
                  <c:v>43891</c:v>
                </c:pt>
                <c:pt idx="159">
                  <c:v>43922</c:v>
                </c:pt>
                <c:pt idx="160">
                  <c:v>43952</c:v>
                </c:pt>
                <c:pt idx="161">
                  <c:v>43983</c:v>
                </c:pt>
                <c:pt idx="162">
                  <c:v>44013</c:v>
                </c:pt>
                <c:pt idx="163">
                  <c:v>44044</c:v>
                </c:pt>
                <c:pt idx="164">
                  <c:v>44075</c:v>
                </c:pt>
                <c:pt idx="165">
                  <c:v>44105</c:v>
                </c:pt>
                <c:pt idx="166">
                  <c:v>44136</c:v>
                </c:pt>
                <c:pt idx="167">
                  <c:v>44166</c:v>
                </c:pt>
                <c:pt idx="168">
                  <c:v>44197</c:v>
                </c:pt>
                <c:pt idx="169">
                  <c:v>44228</c:v>
                </c:pt>
                <c:pt idx="170">
                  <c:v>44256</c:v>
                </c:pt>
                <c:pt idx="171">
                  <c:v>44287</c:v>
                </c:pt>
                <c:pt idx="172">
                  <c:v>44317</c:v>
                </c:pt>
                <c:pt idx="173">
                  <c:v>44348</c:v>
                </c:pt>
                <c:pt idx="174">
                  <c:v>44378</c:v>
                </c:pt>
                <c:pt idx="175">
                  <c:v>44409</c:v>
                </c:pt>
                <c:pt idx="176">
                  <c:v>44440</c:v>
                </c:pt>
                <c:pt idx="177">
                  <c:v>44470</c:v>
                </c:pt>
                <c:pt idx="178">
                  <c:v>44501</c:v>
                </c:pt>
                <c:pt idx="179">
                  <c:v>44531</c:v>
                </c:pt>
                <c:pt idx="180">
                  <c:v>44562</c:v>
                </c:pt>
                <c:pt idx="181">
                  <c:v>44593</c:v>
                </c:pt>
                <c:pt idx="182">
                  <c:v>44621</c:v>
                </c:pt>
                <c:pt idx="183">
                  <c:v>44652</c:v>
                </c:pt>
                <c:pt idx="184">
                  <c:v>44682</c:v>
                </c:pt>
                <c:pt idx="185">
                  <c:v>44713</c:v>
                </c:pt>
                <c:pt idx="186">
                  <c:v>44743</c:v>
                </c:pt>
                <c:pt idx="187">
                  <c:v>44774</c:v>
                </c:pt>
                <c:pt idx="188">
                  <c:v>44805</c:v>
                </c:pt>
                <c:pt idx="189">
                  <c:v>44835</c:v>
                </c:pt>
                <c:pt idx="190">
                  <c:v>44866</c:v>
                </c:pt>
                <c:pt idx="191">
                  <c:v>44896</c:v>
                </c:pt>
                <c:pt idx="192">
                  <c:v>44927</c:v>
                </c:pt>
                <c:pt idx="193">
                  <c:v>44958</c:v>
                </c:pt>
                <c:pt idx="194">
                  <c:v>44986</c:v>
                </c:pt>
                <c:pt idx="195">
                  <c:v>45017</c:v>
                </c:pt>
                <c:pt idx="196">
                  <c:v>45047</c:v>
                </c:pt>
                <c:pt idx="197">
                  <c:v>45078</c:v>
                </c:pt>
                <c:pt idx="198">
                  <c:v>45108</c:v>
                </c:pt>
                <c:pt idx="199">
                  <c:v>45139</c:v>
                </c:pt>
                <c:pt idx="200">
                  <c:v>45170</c:v>
                </c:pt>
                <c:pt idx="201">
                  <c:v>45200</c:v>
                </c:pt>
                <c:pt idx="202">
                  <c:v>45231</c:v>
                </c:pt>
                <c:pt idx="203">
                  <c:v>45261</c:v>
                </c:pt>
                <c:pt idx="204">
                  <c:v>45292</c:v>
                </c:pt>
                <c:pt idx="205">
                  <c:v>45323</c:v>
                </c:pt>
                <c:pt idx="206">
                  <c:v>45352</c:v>
                </c:pt>
              </c:numCache>
            </c:numRef>
          </c:cat>
          <c:val>
            <c:numRef>
              <c:f>Sheet1!$D$2:$D$208</c:f>
              <c:numCache>
                <c:formatCode>General</c:formatCode>
                <c:ptCount val="207"/>
                <c:pt idx="107" formatCode="0.0%">
                  <c:v>0</c:v>
                </c:pt>
                <c:pt idx="108" formatCode="0.0%">
                  <c:v>0</c:v>
                </c:pt>
                <c:pt idx="109" formatCode="0.0%">
                  <c:v>0</c:v>
                </c:pt>
                <c:pt idx="110" formatCode="0.0%">
                  <c:v>0</c:v>
                </c:pt>
                <c:pt idx="111" formatCode="0.0%">
                  <c:v>0</c:v>
                </c:pt>
                <c:pt idx="112" formatCode="0.0%">
                  <c:v>0</c:v>
                </c:pt>
                <c:pt idx="113" formatCode="0.0%">
                  <c:v>0</c:v>
                </c:pt>
                <c:pt idx="114" formatCode="0.0%">
                  <c:v>0</c:v>
                </c:pt>
                <c:pt idx="115" formatCode="0.0%">
                  <c:v>0</c:v>
                </c:pt>
                <c:pt idx="116" formatCode="0.0%">
                  <c:v>0</c:v>
                </c:pt>
                <c:pt idx="117" formatCode="0.0%">
                  <c:v>0</c:v>
                </c:pt>
                <c:pt idx="118" formatCode="0.0%">
                  <c:v>0</c:v>
                </c:pt>
                <c:pt idx="119" formatCode="0.0%">
                  <c:v>1.1000000000000001E-2</c:v>
                </c:pt>
                <c:pt idx="120" formatCode="0.0%">
                  <c:v>1.6E-2</c:v>
                </c:pt>
                <c:pt idx="121" formatCode="0.0%">
                  <c:v>2.4E-2</c:v>
                </c:pt>
                <c:pt idx="122" formatCode="0.0%">
                  <c:v>0.02</c:v>
                </c:pt>
                <c:pt idx="123" formatCode="0.0%">
                  <c:v>2.5000000000000001E-2</c:v>
                </c:pt>
                <c:pt idx="124" formatCode="0.0%">
                  <c:v>1.6E-2</c:v>
                </c:pt>
                <c:pt idx="125" formatCode="0.0%">
                  <c:v>7.0000000000000019E-3</c:v>
                </c:pt>
                <c:pt idx="126" formatCode="0.0%">
                  <c:v>0</c:v>
                </c:pt>
                <c:pt idx="127" formatCode="0.0%">
                  <c:v>2.0000000000000018E-3</c:v>
                </c:pt>
                <c:pt idx="128" formatCode="0.0%">
                  <c:v>8.9999999999999993E-3</c:v>
                </c:pt>
                <c:pt idx="129" formatCode="0.0%">
                  <c:v>1.2000000000000002E-2</c:v>
                </c:pt>
                <c:pt idx="130" formatCode="0.0%">
                  <c:v>2.3E-2</c:v>
                </c:pt>
                <c:pt idx="131" formatCode="0.0%">
                  <c:v>1.5999999999999997E-2</c:v>
                </c:pt>
                <c:pt idx="132" formatCode="0.0%">
                  <c:v>1.2999999999999998E-2</c:v>
                </c:pt>
                <c:pt idx="133" formatCode="0.0%">
                  <c:v>1.3999999999999995E-2</c:v>
                </c:pt>
                <c:pt idx="134" formatCode="0.0%">
                  <c:v>0.02</c:v>
                </c:pt>
                <c:pt idx="135" formatCode="0.0%">
                  <c:v>1.9E-2</c:v>
                </c:pt>
                <c:pt idx="136" formatCode="0.0%">
                  <c:v>3.5000000000000003E-2</c:v>
                </c:pt>
                <c:pt idx="137" formatCode="0.0%">
                  <c:v>0.04</c:v>
                </c:pt>
                <c:pt idx="138" formatCode="0.0%">
                  <c:v>0.05</c:v>
                </c:pt>
                <c:pt idx="139" formatCode="0.0%">
                  <c:v>3.6000000000000004E-2</c:v>
                </c:pt>
                <c:pt idx="140" formatCode="0.0%">
                  <c:v>2.8999999999999995E-2</c:v>
                </c:pt>
                <c:pt idx="141" formatCode="0.0%">
                  <c:v>2.5000000000000001E-2</c:v>
                </c:pt>
                <c:pt idx="142" formatCode="0.0%">
                  <c:v>7.0000000000000019E-3</c:v>
                </c:pt>
                <c:pt idx="143" formatCode="0.0%">
                  <c:v>0</c:v>
                </c:pt>
                <c:pt idx="144" formatCode="0.0%">
                  <c:v>0</c:v>
                </c:pt>
                <c:pt idx="145" formatCode="0.0%">
                  <c:v>0</c:v>
                </c:pt>
                <c:pt idx="146" formatCode="0.0%">
                  <c:v>0</c:v>
                </c:pt>
                <c:pt idx="147" formatCode="0.0%">
                  <c:v>0</c:v>
                </c:pt>
                <c:pt idx="148" formatCode="0.0%">
                  <c:v>0</c:v>
                </c:pt>
                <c:pt idx="149" formatCode="0.0%">
                  <c:v>0</c:v>
                </c:pt>
                <c:pt idx="150" formatCode="0.0%">
                  <c:v>0</c:v>
                </c:pt>
                <c:pt idx="151" formatCode="0.0%">
                  <c:v>0</c:v>
                </c:pt>
                <c:pt idx="152" formatCode="0.0%">
                  <c:v>0</c:v>
                </c:pt>
                <c:pt idx="153" formatCode="0.0%">
                  <c:v>0</c:v>
                </c:pt>
                <c:pt idx="154" formatCode="0.0%">
                  <c:v>0</c:v>
                </c:pt>
                <c:pt idx="155" formatCode="0.0%">
                  <c:v>0</c:v>
                </c:pt>
                <c:pt idx="156" formatCode="0.0%">
                  <c:v>0</c:v>
                </c:pt>
                <c:pt idx="157" formatCode="0.0%">
                  <c:v>0</c:v>
                </c:pt>
                <c:pt idx="158" formatCode="0.0%">
                  <c:v>0</c:v>
                </c:pt>
                <c:pt idx="159" formatCode="0.0%">
                  <c:v>0</c:v>
                </c:pt>
                <c:pt idx="160" formatCode="0.0%">
                  <c:v>0</c:v>
                </c:pt>
                <c:pt idx="161" formatCode="0.0%">
                  <c:v>0</c:v>
                </c:pt>
                <c:pt idx="162" formatCode="0.0%">
                  <c:v>0</c:v>
                </c:pt>
                <c:pt idx="163" formatCode="0.0%">
                  <c:v>0</c:v>
                </c:pt>
                <c:pt idx="164" formatCode="0.0%">
                  <c:v>5.0000000000000001E-3</c:v>
                </c:pt>
                <c:pt idx="165" formatCode="0.0%">
                  <c:v>1.3000000000000003E-2</c:v>
                </c:pt>
                <c:pt idx="166" formatCode="0.0%">
                  <c:v>1.4999999999999999E-2</c:v>
                </c:pt>
                <c:pt idx="167" formatCode="0.0%">
                  <c:v>3.5000000000000003E-2</c:v>
                </c:pt>
                <c:pt idx="168" formatCode="0.0%">
                  <c:v>0.06</c:v>
                </c:pt>
                <c:pt idx="169" formatCode="0.0%">
                  <c:v>8.4000000000000005E-2</c:v>
                </c:pt>
                <c:pt idx="170" formatCode="0.0%">
                  <c:v>0.11800000000000001</c:v>
                </c:pt>
                <c:pt idx="171" formatCode="0.0%">
                  <c:v>0.16800000000000001</c:v>
                </c:pt>
                <c:pt idx="172" formatCode="0.0%">
                  <c:v>0.20599999999999999</c:v>
                </c:pt>
                <c:pt idx="173" formatCode="0.0%">
                  <c:v>0.20700000000000005</c:v>
                </c:pt>
                <c:pt idx="174" formatCode="0.0%">
                  <c:v>0.184</c:v>
                </c:pt>
                <c:pt idx="175" formatCode="0.0%">
                  <c:v>0.155</c:v>
                </c:pt>
                <c:pt idx="176" formatCode="0.0%">
                  <c:v>0.13700000000000001</c:v>
                </c:pt>
                <c:pt idx="177" formatCode="0.0%">
                  <c:v>9.9000000000000019E-2</c:v>
                </c:pt>
                <c:pt idx="178" formatCode="0.0%">
                  <c:v>0.10299999999999999</c:v>
                </c:pt>
                <c:pt idx="179" formatCode="0.0%">
                  <c:v>8.5999999999999993E-2</c:v>
                </c:pt>
                <c:pt idx="180" formatCode="0.0%">
                  <c:v>6.1999999999999993E-2</c:v>
                </c:pt>
                <c:pt idx="181" formatCode="0.0%">
                  <c:v>6.3000000000000014E-2</c:v>
                </c:pt>
                <c:pt idx="182" formatCode="0.0%">
                  <c:v>7.1000000000000021E-2</c:v>
                </c:pt>
                <c:pt idx="183" formatCode="0.0%">
                  <c:v>3.7000000000000026E-2</c:v>
                </c:pt>
                <c:pt idx="184" formatCode="0.0%">
                  <c:v>8.9999999999999854E-3</c:v>
                </c:pt>
                <c:pt idx="185" formatCode="0.0%">
                  <c:v>0</c:v>
                </c:pt>
                <c:pt idx="186" formatCode="0.0%">
                  <c:v>0</c:v>
                </c:pt>
                <c:pt idx="187" formatCode="0.0%">
                  <c:v>0</c:v>
                </c:pt>
                <c:pt idx="188" formatCode="0.0%">
                  <c:v>0</c:v>
                </c:pt>
                <c:pt idx="189" formatCode="0.0%">
                  <c:v>0</c:v>
                </c:pt>
                <c:pt idx="190" formatCode="0.0%">
                  <c:v>0</c:v>
                </c:pt>
                <c:pt idx="191" formatCode="0.0%">
                  <c:v>0</c:v>
                </c:pt>
                <c:pt idx="192" formatCode="0.0%">
                  <c:v>0</c:v>
                </c:pt>
                <c:pt idx="193" formatCode="0.0%">
                  <c:v>0</c:v>
                </c:pt>
                <c:pt idx="194" formatCode="0.0%">
                  <c:v>0</c:v>
                </c:pt>
                <c:pt idx="195" formatCode="0.0%">
                  <c:v>0</c:v>
                </c:pt>
                <c:pt idx="196" formatCode="0.0%">
                  <c:v>0</c:v>
                </c:pt>
                <c:pt idx="197" formatCode="0.0%">
                  <c:v>0</c:v>
                </c:pt>
                <c:pt idx="198" formatCode="0.0%">
                  <c:v>0</c:v>
                </c:pt>
                <c:pt idx="199" formatCode="0.0%">
                  <c:v>0</c:v>
                </c:pt>
                <c:pt idx="200" formatCode="0.0%">
                  <c:v>0</c:v>
                </c:pt>
                <c:pt idx="201" formatCode="0.0%">
                  <c:v>0</c:v>
                </c:pt>
                <c:pt idx="202" formatCode="0.0%">
                  <c:v>0</c:v>
                </c:pt>
                <c:pt idx="203" formatCode="0.0%">
                  <c:v>0.01</c:v>
                </c:pt>
                <c:pt idx="204" formatCode="0.0%">
                  <c:v>0.02</c:v>
                </c:pt>
                <c:pt idx="205" formatCode="0.0%">
                  <c:v>2.2000000000000002E-2</c:v>
                </c:pt>
                <c:pt idx="206" formatCode="0.0%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A5-504C-BB5B-1CF6F4D42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3390511"/>
        <c:axId val="1523392143"/>
      </c:areaChart>
      <c:dateAx>
        <c:axId val="1523390511"/>
        <c:scaling>
          <c:orientation val="minMax"/>
          <c:max val="45352"/>
          <c:min val="4237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yyyy" sourceLinked="0"/>
        <c:majorTickMark val="out"/>
        <c:minorTickMark val="none"/>
        <c:tickLblPos val="nextTo"/>
        <c:crossAx val="1523392143"/>
        <c:crossesAt val="0"/>
        <c:auto val="1"/>
        <c:lblOffset val="100"/>
        <c:baseTimeUnit val="months"/>
        <c:majorUnit val="1"/>
        <c:majorTimeUnit val="years"/>
      </c:dateAx>
      <c:valAx>
        <c:axId val="1523392143"/>
        <c:scaling>
          <c:orientation val="minMax"/>
          <c:max val="0.24000000000000002"/>
          <c:min val="-0.16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3390511"/>
        <c:crosses val="autoZero"/>
        <c:crossBetween val="midCat"/>
        <c:majorUnit val="4.0000000000000008E-2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77430832527748"/>
          <c:y val="3.2747299372766651E-2"/>
          <c:w val="0.92083342843014193"/>
          <c:h val="0.870164523338610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1"/>
            </a:solidFill>
            <a:ln w="0">
              <a:solidFill>
                <a:schemeClr val="tx1">
                  <a:alpha val="96000"/>
                </a:schemeClr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tx1"/>
              </a:solidFill>
              <a:ln w="0">
                <a:solidFill>
                  <a:schemeClr val="tx1">
                    <a:alpha val="96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25-4E18-8401-A84BC56BFE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Commercial (warehouse, retail, farm)</c:v>
                </c:pt>
                <c:pt idx="1">
                  <c:v>Transportation</c:v>
                </c:pt>
                <c:pt idx="2">
                  <c:v>Office (incl. data centers)</c:v>
                </c:pt>
                <c:pt idx="3">
                  <c:v>Health care</c:v>
                </c:pt>
                <c:pt idx="4">
                  <c:v>Power (incl. oil &amp; gas)</c:v>
                </c:pt>
                <c:pt idx="5">
                  <c:v>Education</c:v>
                </c:pt>
                <c:pt idx="6">
                  <c:v>Highway and street</c:v>
                </c:pt>
                <c:pt idx="7">
                  <c:v>Manufacturing</c:v>
                </c:pt>
                <c:pt idx="8">
                  <c:v>Nonresidential</c:v>
                </c:pt>
                <c:pt idx="9">
                  <c:v>Private residential</c:v>
                </c:pt>
                <c:pt idx="10">
                  <c:v>Total construction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1.2E-2</c:v>
                </c:pt>
                <c:pt idx="1">
                  <c:v>6.0999999999999999E-2</c:v>
                </c:pt>
                <c:pt idx="2">
                  <c:v>7.1999999999999995E-2</c:v>
                </c:pt>
                <c:pt idx="3">
                  <c:v>9.8000000000000004E-2</c:v>
                </c:pt>
                <c:pt idx="4">
                  <c:v>0.128</c:v>
                </c:pt>
                <c:pt idx="5">
                  <c:v>0.17199999999999999</c:v>
                </c:pt>
                <c:pt idx="6">
                  <c:v>0.2</c:v>
                </c:pt>
                <c:pt idx="7">
                  <c:v>0.25900000000000001</c:v>
                </c:pt>
                <c:pt idx="8">
                  <c:v>0.13700000000000001</c:v>
                </c:pt>
                <c:pt idx="9">
                  <c:v>4.3999999999999997E-2</c:v>
                </c:pt>
                <c:pt idx="10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51-4D85-8A48-1CE01E1A4B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97281168"/>
        <c:axId val="1697283088"/>
      </c:barChart>
      <c:catAx>
        <c:axId val="1697281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283088"/>
        <c:crosses val="autoZero"/>
        <c:auto val="1"/>
        <c:lblAlgn val="ctr"/>
        <c:lblOffset val="1000"/>
        <c:noMultiLvlLbl val="0"/>
      </c:catAx>
      <c:valAx>
        <c:axId val="1697283088"/>
        <c:scaling>
          <c:orientation val="minMax"/>
          <c:max val="0.3000000000000000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2811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0.6697</cdr:x>
      <cdr:y>0.70317</cdr:y>
    </cdr:from>
    <cdr:to>
      <cdr:x>0.95587</cdr:x>
      <cdr:y>0.87541</cdr:y>
    </cdr:to>
    <cdr:sp macro="" textlink="">
      <cdr:nvSpPr>
        <cdr:cNvPr id="2" name="AutoShape 146">
          <a:extLst xmlns:a="http://schemas.openxmlformats.org/drawingml/2006/main">
            <a:ext uri="{FF2B5EF4-FFF2-40B4-BE49-F238E27FC236}">
              <a16:creationId xmlns:a16="http://schemas.microsoft.com/office/drawing/2014/main" id="{7D09C700-A5F3-421C-883F-DEEAA89152CA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926848" y="3299604"/>
          <a:ext cx="3387262" cy="808236"/>
        </a:xfrm>
        <a:prstGeom xmlns:a="http://schemas.openxmlformats.org/drawingml/2006/main" prst="wedgeRectCallout">
          <a:avLst>
            <a:gd name="adj1" fmla="val 53528"/>
            <a:gd name="adj2" fmla="val -180221"/>
          </a:avLst>
        </a:prstGeom>
        <a:solidFill xmlns:a="http://schemas.openxmlformats.org/drawingml/2006/main">
          <a:schemeClr val="bg1">
            <a:lumMod val="85000"/>
            <a:lumOff val="0"/>
          </a:schemeClr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0" tIns="0" rIns="0" bIns="0" anchor="ctr" anchorCtr="0" upright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1097280">
            <a:lnSpc>
              <a:spcPct val="115000"/>
            </a:lnSpc>
            <a:defRPr/>
          </a:pPr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Job openings March 2024:  295,000  </a:t>
          </a:r>
        </a:p>
        <a:p xmlns:a="http://schemas.openxmlformats.org/drawingml/2006/main">
          <a:pPr algn="l" defTabSz="1097280">
            <a:lnSpc>
              <a:spcPct val="115000"/>
            </a:lnSpc>
            <a:defRPr/>
          </a:pPr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change from March 2023: -7.2%</a:t>
          </a:r>
        </a:p>
      </cdr:txBody>
    </cdr:sp>
  </cdr:relSizeAnchor>
  <cdr:relSizeAnchor xmlns:cdr="http://schemas.openxmlformats.org/drawingml/2006/chartDrawing">
    <cdr:from>
      <cdr:x>0.73865</cdr:x>
      <cdr:y>0</cdr:y>
    </cdr:from>
    <cdr:to>
      <cdr:x>1</cdr:x>
      <cdr:y>0.17548</cdr:y>
    </cdr:to>
    <cdr:sp macro="" textlink="">
      <cdr:nvSpPr>
        <cdr:cNvPr id="3" name="AutoShape 146">
          <a:extLst xmlns:a="http://schemas.openxmlformats.org/drawingml/2006/main">
            <a:ext uri="{FF2B5EF4-FFF2-40B4-BE49-F238E27FC236}">
              <a16:creationId xmlns:a16="http://schemas.microsoft.com/office/drawing/2014/main" id="{2F9CF772-5EA2-4B11-A1B0-9710A1406FE6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42925" y="0"/>
          <a:ext cx="3093475" cy="823440"/>
        </a:xfrm>
        <a:prstGeom xmlns:a="http://schemas.openxmlformats.org/drawingml/2006/main" prst="wedgeRectCallout">
          <a:avLst>
            <a:gd name="adj1" fmla="val 37530"/>
            <a:gd name="adj2" fmla="val 165384"/>
          </a:avLst>
        </a:prstGeom>
        <a:solidFill xmlns:a="http://schemas.openxmlformats.org/drawingml/2006/main">
          <a:schemeClr val="bg1">
            <a:lumMod val="85000"/>
            <a:lumOff val="0"/>
          </a:schemeClr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0" tIns="0" rIns="0" bIns="0" anchor="ctr" anchorCtr="0" upright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1097280">
            <a:lnSpc>
              <a:spcPct val="115000"/>
            </a:lnSpc>
            <a:defRPr/>
          </a:pPr>
          <a:r>
            <a:rPr lang="en-US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New hires March 2024: 360,000  change from March 2023: -17%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0.6617</cdr:x>
      <cdr:y>0.04289</cdr:y>
    </cdr:from>
    <cdr:to>
      <cdr:x>0.91503</cdr:x>
      <cdr:y>0.14724</cdr:y>
    </cdr:to>
    <cdr:sp macro="" textlink="">
      <cdr:nvSpPr>
        <cdr:cNvPr id="4" name="AutoShape 146">
          <a:extLst xmlns:a="http://schemas.openxmlformats.org/drawingml/2006/main">
            <a:ext uri="{FF2B5EF4-FFF2-40B4-BE49-F238E27FC236}">
              <a16:creationId xmlns:a16="http://schemas.microsoft.com/office/drawing/2014/main" id="{AA84D25D-B14F-C147-9A3B-20C5690C185C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6157" y="190063"/>
          <a:ext cx="1503119" cy="462419"/>
        </a:xfrm>
        <a:prstGeom xmlns:a="http://schemas.openxmlformats.org/drawingml/2006/main" prst="wedgeRectCallout">
          <a:avLst>
            <a:gd name="adj1" fmla="val 66232"/>
            <a:gd name="adj2" fmla="val 146325"/>
          </a:avLst>
        </a:prstGeom>
        <a:solidFill xmlns:a="http://schemas.openxmlformats.org/drawingml/2006/main">
          <a:schemeClr val="bg1">
            <a:lumMod val="85000"/>
            <a:lumOff val="0"/>
          </a:schemeClr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0" tIns="0" rIns="0" bIns="0" anchor="ctr" anchorCtr="0" upright="1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097280">
            <a:lnSpc>
              <a:spcPct val="115000"/>
            </a:lnSpc>
            <a:defRPr/>
          </a:pPr>
          <a:r>
            <a:rPr lang="en-US" sz="15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Apr. 2024 [18.9%]</a:t>
          </a:r>
        </a:p>
      </cdr:txBody>
    </cdr:sp>
  </cdr:relSizeAnchor>
  <cdr:relSizeAnchor xmlns:cdr="http://schemas.openxmlformats.org/drawingml/2006/chartDrawing">
    <cdr:from>
      <cdr:x>0.08588</cdr:x>
      <cdr:y>0.04289</cdr:y>
    </cdr:from>
    <cdr:to>
      <cdr:x>0.46599</cdr:x>
      <cdr:y>0.14564</cdr:y>
    </cdr:to>
    <cdr:sp macro="" textlink="">
      <cdr:nvSpPr>
        <cdr:cNvPr id="2" name="AutoShape 146">
          <a:extLst xmlns:a="http://schemas.openxmlformats.org/drawingml/2006/main">
            <a:ext uri="{FF2B5EF4-FFF2-40B4-BE49-F238E27FC236}">
              <a16:creationId xmlns:a16="http://schemas.microsoft.com/office/drawing/2014/main" id="{A4D2528F-7781-49A7-A415-73BB9CF53EC3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9564" y="190063"/>
          <a:ext cx="2255360" cy="455328"/>
        </a:xfrm>
        <a:prstGeom xmlns:a="http://schemas.openxmlformats.org/drawingml/2006/main" prst="wedgeRectCallout">
          <a:avLst>
            <a:gd name="adj1" fmla="val -47742"/>
            <a:gd name="adj2" fmla="val 79171"/>
          </a:avLst>
        </a:prstGeom>
        <a:solidFill xmlns:a="http://schemas.openxmlformats.org/drawingml/2006/main">
          <a:schemeClr val="bg1">
            <a:lumMod val="85000"/>
            <a:lumOff val="0"/>
          </a:schemeClr>
        </a:solidFill>
        <a:ln xmlns:a="http://schemas.openxmlformats.org/drawingml/2006/main">
          <a:noFill/>
        </a:ln>
        <a:extLst xmlns:a="http://schemas.openxmlformats.org/drawingml/2006/main"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rot="0" vert="horz" wrap="square" lIns="0" tIns="0" rIns="0" bIns="0" anchor="ctr" anchorCtr="0" upright="1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097280">
            <a:lnSpc>
              <a:spcPct val="115000"/>
            </a:lnSpc>
            <a:defRPr/>
          </a:pPr>
          <a:r>
            <a:rPr lang="en-US" sz="15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2000- 2019 Average premium [</a:t>
          </a:r>
          <a:r>
            <a:rPr lang="en-US" sz="15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21.5%]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0.7215</cdr:x>
      <cdr:y>0.07637</cdr:y>
    </cdr:from>
    <cdr:to>
      <cdr:x>0.98029</cdr:x>
      <cdr:y>0.19888</cdr:y>
    </cdr:to>
    <cdr:sp macro="" textlink="">
      <cdr:nvSpPr>
        <cdr:cNvPr id="3" name="TextBox 3">
          <a:extLst xmlns:a="http://schemas.openxmlformats.org/drawingml/2006/main">
            <a:ext uri="{FF2B5EF4-FFF2-40B4-BE49-F238E27FC236}">
              <a16:creationId xmlns:a16="http://schemas.microsoft.com/office/drawing/2014/main" id="{EF63DAA5-B2BA-9276-9AFC-C7A3524B85B6}"/>
            </a:ext>
          </a:extLst>
        </cdr:cNvPr>
        <cdr:cNvSpPr txBox="1"/>
      </cdr:nvSpPr>
      <cdr:spPr>
        <a:xfrm xmlns:a="http://schemas.openxmlformats.org/drawingml/2006/main">
          <a:off x="5689556" y="345378"/>
          <a:ext cx="2040770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rgbClr val="C00000"/>
              </a:solidFill>
            </a:rPr>
            <a:t>% change in PPI for input costs </a:t>
          </a:r>
        </a:p>
      </cdr:txBody>
    </cdr:sp>
  </cdr:relSizeAnchor>
  <cdr:relSizeAnchor xmlns:cdr="http://schemas.openxmlformats.org/drawingml/2006/chartDrawing">
    <cdr:from>
      <cdr:x>0.74242</cdr:x>
      <cdr:y>0.33945</cdr:y>
    </cdr:from>
    <cdr:to>
      <cdr:x>0.99234</cdr:x>
      <cdr:y>0.46195</cdr:y>
    </cdr:to>
    <cdr:sp macro="" textlink="">
      <cdr:nvSpPr>
        <cdr:cNvPr id="4" name="TextBox 4">
          <a:extLst xmlns:a="http://schemas.openxmlformats.org/drawingml/2006/main">
            <a:ext uri="{FF2B5EF4-FFF2-40B4-BE49-F238E27FC236}">
              <a16:creationId xmlns:a16="http://schemas.microsoft.com/office/drawing/2014/main" id="{AC82CE3D-1DBE-2EAA-1236-4A901E1D8BF7}"/>
            </a:ext>
          </a:extLst>
        </cdr:cNvPr>
        <cdr:cNvSpPr txBox="1"/>
      </cdr:nvSpPr>
      <cdr:spPr>
        <a:xfrm xmlns:a="http://schemas.openxmlformats.org/drawingml/2006/main">
          <a:off x="5854507" y="1535077"/>
          <a:ext cx="1970870" cy="5539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b="1" dirty="0">
              <a:solidFill>
                <a:schemeClr val="accent1"/>
              </a:solidFill>
            </a:rPr>
            <a:t>% change in PPI for bid prices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0.37564</cdr:x>
      <cdr:y>0.91645</cdr:y>
    </cdr:from>
    <cdr:to>
      <cdr:x>0.43487</cdr:x>
      <cdr:y>0.97286</cdr:y>
    </cdr:to>
    <cdr:sp macro="" textlink="">
      <cdr:nvSpPr>
        <cdr:cNvPr id="9" name="TextBox 23">
          <a:extLst xmlns:a="http://schemas.openxmlformats.org/drawingml/2006/main">
            <a:ext uri="{FF2B5EF4-FFF2-40B4-BE49-F238E27FC236}">
              <a16:creationId xmlns:a16="http://schemas.microsoft.com/office/drawing/2014/main" id="{0F985DED-09DF-344E-9560-817DAFE75121}"/>
            </a:ext>
          </a:extLst>
        </cdr:cNvPr>
        <cdr:cNvSpPr txBox="1"/>
      </cdr:nvSpPr>
      <cdr:spPr>
        <a:xfrm xmlns:a="http://schemas.openxmlformats.org/drawingml/2006/main">
          <a:off x="3622758" y="4500498"/>
          <a:ext cx="571230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2019</a:t>
          </a:r>
        </a:p>
      </cdr:txBody>
    </cdr:sp>
  </cdr:relSizeAnchor>
  <cdr:relSizeAnchor xmlns:cdr="http://schemas.openxmlformats.org/drawingml/2006/chartDrawing">
    <cdr:from>
      <cdr:x>0.49192</cdr:x>
      <cdr:y>0.91542</cdr:y>
    </cdr:from>
    <cdr:to>
      <cdr:x>0.5465</cdr:x>
      <cdr:y>0.97183</cdr:y>
    </cdr:to>
    <cdr:sp macro="" textlink="">
      <cdr:nvSpPr>
        <cdr:cNvPr id="10" name="TextBox 24">
          <a:extLst xmlns:a="http://schemas.openxmlformats.org/drawingml/2006/main">
            <a:ext uri="{FF2B5EF4-FFF2-40B4-BE49-F238E27FC236}">
              <a16:creationId xmlns:a16="http://schemas.microsoft.com/office/drawing/2014/main" id="{49F63CA1-AFB8-E645-BCDF-4963990A8100}"/>
            </a:ext>
          </a:extLst>
        </cdr:cNvPr>
        <cdr:cNvSpPr txBox="1"/>
      </cdr:nvSpPr>
      <cdr:spPr>
        <a:xfrm xmlns:a="http://schemas.openxmlformats.org/drawingml/2006/main">
          <a:off x="4744180" y="4495452"/>
          <a:ext cx="526456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2020</a:t>
          </a:r>
        </a:p>
      </cdr:txBody>
    </cdr:sp>
  </cdr:relSizeAnchor>
  <cdr:relSizeAnchor xmlns:cdr="http://schemas.openxmlformats.org/drawingml/2006/chartDrawing">
    <cdr:from>
      <cdr:x>0.26417</cdr:x>
      <cdr:y>0.91645</cdr:y>
    </cdr:from>
    <cdr:to>
      <cdr:x>0.31729</cdr:x>
      <cdr:y>0.97286</cdr:y>
    </cdr:to>
    <cdr:sp macro="" textlink="">
      <cdr:nvSpPr>
        <cdr:cNvPr id="13" name="TextBox 20">
          <a:extLst xmlns:a="http://schemas.openxmlformats.org/drawingml/2006/main">
            <a:ext uri="{FF2B5EF4-FFF2-40B4-BE49-F238E27FC236}">
              <a16:creationId xmlns:a16="http://schemas.microsoft.com/office/drawing/2014/main" id="{EAFC4CBF-3B90-CF44-B43F-C7AD3E314469}"/>
            </a:ext>
          </a:extLst>
        </cdr:cNvPr>
        <cdr:cNvSpPr txBox="1"/>
      </cdr:nvSpPr>
      <cdr:spPr>
        <a:xfrm xmlns:a="http://schemas.openxmlformats.org/drawingml/2006/main">
          <a:off x="2547732" y="4500518"/>
          <a:ext cx="512304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2018</a:t>
          </a:r>
        </a:p>
      </cdr:txBody>
    </cdr:sp>
  </cdr:relSizeAnchor>
  <cdr:relSizeAnchor xmlns:cdr="http://schemas.openxmlformats.org/drawingml/2006/chartDrawing">
    <cdr:from>
      <cdr:x>0.59951</cdr:x>
      <cdr:y>0.91542</cdr:y>
    </cdr:from>
    <cdr:to>
      <cdr:x>0.66467</cdr:x>
      <cdr:y>0.97183</cdr:y>
    </cdr:to>
    <cdr:sp macro="" textlink="">
      <cdr:nvSpPr>
        <cdr:cNvPr id="14" name="TextBox 21">
          <a:extLst xmlns:a="http://schemas.openxmlformats.org/drawingml/2006/main">
            <a:ext uri="{FF2B5EF4-FFF2-40B4-BE49-F238E27FC236}">
              <a16:creationId xmlns:a16="http://schemas.microsoft.com/office/drawing/2014/main" id="{6A2518F3-D4B2-D24F-A3FD-4E7DE01169F0}"/>
            </a:ext>
          </a:extLst>
        </cdr:cNvPr>
        <cdr:cNvSpPr txBox="1"/>
      </cdr:nvSpPr>
      <cdr:spPr>
        <a:xfrm xmlns:a="http://schemas.openxmlformats.org/drawingml/2006/main">
          <a:off x="5781789" y="4495452"/>
          <a:ext cx="628420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2021</a:t>
          </a:r>
        </a:p>
      </cdr:txBody>
    </cdr:sp>
  </cdr:relSizeAnchor>
  <cdr:relSizeAnchor xmlns:cdr="http://schemas.openxmlformats.org/drawingml/2006/chartDrawing">
    <cdr:from>
      <cdr:x>0.71721</cdr:x>
      <cdr:y>0.91532</cdr:y>
    </cdr:from>
    <cdr:to>
      <cdr:x>0.77854</cdr:x>
      <cdr:y>0.97183</cdr:y>
    </cdr:to>
    <cdr:sp macro="" textlink="">
      <cdr:nvSpPr>
        <cdr:cNvPr id="17" name="TextBox 29">
          <a:extLst xmlns:a="http://schemas.openxmlformats.org/drawingml/2006/main">
            <a:ext uri="{FF2B5EF4-FFF2-40B4-BE49-F238E27FC236}">
              <a16:creationId xmlns:a16="http://schemas.microsoft.com/office/drawing/2014/main" id="{E570C79A-E768-6D45-B9A0-6854D4EF66C6}"/>
            </a:ext>
          </a:extLst>
        </cdr:cNvPr>
        <cdr:cNvSpPr txBox="1"/>
      </cdr:nvSpPr>
      <cdr:spPr>
        <a:xfrm xmlns:a="http://schemas.openxmlformats.org/drawingml/2006/main">
          <a:off x="6916925" y="4494941"/>
          <a:ext cx="591483" cy="2775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2022</a:t>
          </a:r>
        </a:p>
      </cdr:txBody>
    </cdr:sp>
  </cdr:relSizeAnchor>
  <cdr:relSizeAnchor xmlns:cdr="http://schemas.openxmlformats.org/drawingml/2006/chartDrawing">
    <cdr:from>
      <cdr:x>0.04177</cdr:x>
      <cdr:y>0.91422</cdr:y>
    </cdr:from>
    <cdr:to>
      <cdr:x>0.09826</cdr:x>
      <cdr:y>0.97063</cdr:y>
    </cdr:to>
    <cdr:sp macro="" textlink="">
      <cdr:nvSpPr>
        <cdr:cNvPr id="19" name="TextBox 25">
          <a:extLst xmlns:a="http://schemas.openxmlformats.org/drawingml/2006/main">
            <a:ext uri="{FF2B5EF4-FFF2-40B4-BE49-F238E27FC236}">
              <a16:creationId xmlns:a16="http://schemas.microsoft.com/office/drawing/2014/main" id="{226A6414-5A58-B845-802E-5402467C8D67}"/>
            </a:ext>
          </a:extLst>
        </cdr:cNvPr>
        <cdr:cNvSpPr txBox="1"/>
      </cdr:nvSpPr>
      <cdr:spPr>
        <a:xfrm xmlns:a="http://schemas.openxmlformats.org/drawingml/2006/main">
          <a:off x="402862" y="4489579"/>
          <a:ext cx="544804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2016</a:t>
          </a:r>
        </a:p>
      </cdr:txBody>
    </cdr:sp>
  </cdr:relSizeAnchor>
  <cdr:relSizeAnchor xmlns:cdr="http://schemas.openxmlformats.org/drawingml/2006/chartDrawing">
    <cdr:from>
      <cdr:x>0.15186</cdr:x>
      <cdr:y>0.9181</cdr:y>
    </cdr:from>
    <cdr:to>
      <cdr:x>0.21109</cdr:x>
      <cdr:y>0.97451</cdr:y>
    </cdr:to>
    <cdr:sp macro="" textlink="">
      <cdr:nvSpPr>
        <cdr:cNvPr id="21" name="TextBox 31">
          <a:extLst xmlns:a="http://schemas.openxmlformats.org/drawingml/2006/main">
            <a:ext uri="{FF2B5EF4-FFF2-40B4-BE49-F238E27FC236}">
              <a16:creationId xmlns:a16="http://schemas.microsoft.com/office/drawing/2014/main" id="{4457A5A7-CD05-1C45-B472-4D32D80730A8}"/>
            </a:ext>
          </a:extLst>
        </cdr:cNvPr>
        <cdr:cNvSpPr txBox="1"/>
      </cdr:nvSpPr>
      <cdr:spPr>
        <a:xfrm xmlns:a="http://schemas.openxmlformats.org/drawingml/2006/main">
          <a:off x="1464558" y="4508629"/>
          <a:ext cx="571230" cy="2770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2017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C309AB04-C996-4E0F-B3B5-8F9AE2695C6A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04FC3BFF-6905-428A-875D-D79AE72FA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FC3BFF-6905-428A-875D-D79AE72FAE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220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C3BFF-6905-428A-875D-D79AE72FAE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49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C3BFF-6905-428A-875D-D79AE72FAE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69A5E-3D04-304B-8B2D-79305FF838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6471" y="4875295"/>
            <a:ext cx="5255942" cy="9144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>
                <a:latin typeface="Nunito" pitchFamily="2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>
                <a:solidFill>
                  <a:srgbClr val="4E4E4E"/>
                </a:solidFill>
                <a:effectLst/>
                <a:latin typeface="Nunito ExtraLight" pitchFamily="2" charset="77"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>
                <a:solidFill>
                  <a:srgbClr val="4E4E4E"/>
                </a:solidFill>
                <a:effectLst/>
                <a:latin typeface="Nunito ExtraLight" pitchFamily="2" charset="77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>
                <a:solidFill>
                  <a:srgbClr val="4E4E4E"/>
                </a:solidFill>
                <a:effectLst/>
                <a:latin typeface="Nunito ExtraLight" pitchFamily="2" charset="77"/>
                <a:cs typeface="Arial" panose="020B0604020202020204" pitchFamily="34" charset="0"/>
              </a:rPr>
              <a:t>The Associated General Contractors of America</a:t>
            </a:r>
            <a:endParaRPr lang="en-US" sz="1400" b="0" i="0">
              <a:solidFill>
                <a:srgbClr val="4E4E4E"/>
              </a:solidFill>
              <a:latin typeface="Nunito ExtraLight" pitchFamily="2" charset="77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471" y="548152"/>
            <a:ext cx="2537555" cy="100584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6471" y="2004769"/>
            <a:ext cx="2361979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Place Date Here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5B94F17A-C46E-D64D-9E67-CBA51BCA8B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6471" y="2576268"/>
            <a:ext cx="10686829" cy="20281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8000" b="1" i="0">
                <a:solidFill>
                  <a:srgbClr val="221F1F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Place Presentation Title Here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7681E22C-DC4C-674E-8F7D-9DB61A30A9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81575" y="712934"/>
            <a:ext cx="6733954" cy="6762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lnSpc>
                <a:spcPts val="1860"/>
              </a:lnSpc>
              <a:buFontTx/>
              <a:buNone/>
              <a:defRPr sz="1800" b="1" i="0">
                <a:solidFill>
                  <a:srgbClr val="929497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Event Name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CA5187-4A9A-4541-9A36-E87DBF5AFD56}"/>
              </a:ext>
            </a:extLst>
          </p:cNvPr>
          <p:cNvSpPr/>
          <p:nvPr userDrawn="1"/>
        </p:nvSpPr>
        <p:spPr>
          <a:xfrm>
            <a:off x="0" y="6181725"/>
            <a:ext cx="12192000" cy="676275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2CDC78A-1DA5-7D4C-8E95-048DA73365E1}"/>
              </a:ext>
            </a:extLst>
          </p:cNvPr>
          <p:cNvSpPr txBox="1"/>
          <p:nvPr userDrawn="1"/>
        </p:nvSpPr>
        <p:spPr>
          <a:xfrm>
            <a:off x="8138160" y="6404446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chemeClr val="bg1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chemeClr val="bg1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</p:spTree>
    <p:extLst>
      <p:ext uri="{BB962C8B-B14F-4D97-AF65-F5344CB8AC3E}">
        <p14:creationId xmlns:p14="http://schemas.microsoft.com/office/powerpoint/2010/main" val="43014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2EAA5-027D-C4BB-A784-BD0DF538C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3543A-09AC-B915-3468-29F94C324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AFEFE-4DAF-54E5-8F4E-A75F3991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048F8-4352-075B-237E-5E0B05CE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D738C-F6C8-9C2B-4A46-D425AFF6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018B6-A1A4-4BC4-F9A2-922FE20F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A071-3C03-2DC0-4C2A-7DE18343F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A6029-B8DC-0B8E-9647-64F123A79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32A96-7F69-A5BB-DF47-D97854838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7B53C-558C-5486-DCD8-13E5A042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4DFD9-CD3C-B045-A1EC-F6FE380F6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09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3A79-CA45-2E68-C23C-8234B69F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9EFF0-C77C-E960-B699-AED108D89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E5590-A277-2FDA-C3D5-A46128ABA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CAC5AD-A7B3-55D7-F11F-6E04D8AC9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441522-5C35-191A-560F-A5A37AA56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658D63-4DF6-751C-A91D-D8BC4D45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6DA08-81B9-FFBD-F276-E322110C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A7420-7065-BA43-27E7-6E690CA0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1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C37DB-2507-6F11-9FE1-4720195B9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42BBD-835C-BEEB-C893-29D1B929E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6E9EA-CC35-FEE7-2FFE-51F61CD1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D435C-08F1-CBF2-C2E5-BBF0D410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46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7AEC98-8F31-177C-4A4F-2932B1A6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FFBA1E-812A-5753-E50B-F4A06107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2B4E0-1553-8410-AB3D-86829FC5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9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5C4D9-347A-372D-EB5F-E1E2FC3CA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62A81-7B13-BD5B-1D1E-1F1C84993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BF777-350B-A628-53CD-E7793C16D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5BE57-C540-E2D7-2972-C75604AA8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9BC65-A031-88EE-A003-141652CD4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E5666-AB1D-F95F-B828-C1759C87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31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34E0-6B04-F2A8-B865-07F4A2678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3C8808-BCA5-DE99-00B3-BF13D1277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D0BD9-4B57-E4B8-2532-DE50C9B22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1EDC8-7EF3-3B3B-E434-DA843A5A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D615A-47AB-1E6F-965A-2A2656718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A54FE-6E7E-7DE9-8189-CFB2CA80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64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2A32C-8EE3-FFE8-3E8C-C6110C372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7B377-C22D-A195-6688-D38792D2F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6397E-C3B7-C1A1-816B-C6396E739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2A933-CEE2-362C-02A2-BE257D9F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BFE92-A3F7-BA34-1780-D7799ED80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395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64C4FE-354F-C50A-70FF-0E407D997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0A225-BCE4-3195-4581-9B140EFAF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D18B-51B9-1BB9-D6C6-54704860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8C525-FFD0-D439-61A2-EBA5AA47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41C91-7BF2-DA93-AC20-E76C8ECE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0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4320" y="1871831"/>
            <a:ext cx="9660804" cy="331066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4320" y="461115"/>
            <a:ext cx="8354397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Sample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 Light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128423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4320" y="1871831"/>
            <a:ext cx="9660804" cy="3310665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4320" y="461115"/>
            <a:ext cx="8354397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Sample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 Light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63866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or Intro to New 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69754" y="1951984"/>
            <a:ext cx="8354397" cy="30314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Break or Intro of New Topic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3150237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or Intro to New Topic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84713546-9960-9A4A-9FC8-169B3D75C70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2641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 sz="1100" i="0">
                <a:latin typeface="Nunito" pitchFamily="2" charset="77"/>
                <a:cs typeface="Times New Roman" panose="02020603050405020304" pitchFamily="18" charset="0"/>
              </a:defRPr>
            </a:lvl1pPr>
          </a:lstStyle>
          <a:p>
            <a:r>
              <a:rPr lang="en-ZA"/>
              <a:t>Insert or Drag and Drop Image Here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315878"/>
            <a:ext cx="2306868" cy="87653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01044" y="2233949"/>
            <a:ext cx="8189912" cy="2249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Break or Intro of New Topic Title with Image Background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71D833-4557-D94E-8ADE-FD091E9D936C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EB5BE6-CE1E-E046-8A32-4672C2138595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004C4B-A28E-7B41-9B2C-BE000A519973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C3B31CC9-5F1F-0044-92E6-231AE1F73B8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82308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Title + SubTitle +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01" y="2241908"/>
            <a:ext cx="5343688" cy="1303233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A239-A0B2-D048-AB37-01552CED27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2311" y="1722008"/>
            <a:ext cx="4535652" cy="34604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44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Sample Title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 Light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83CD2D48-D8D2-8341-A05F-05D85603BA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15437" y="1722008"/>
            <a:ext cx="5324252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Subtitle One</a:t>
            </a:r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D4B82B2C-700B-B440-9881-26B39C427D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15437" y="3771525"/>
            <a:ext cx="5324252" cy="2996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 i="0">
                <a:solidFill>
                  <a:srgbClr val="EA0029"/>
                </a:solidFill>
                <a:latin typeface="Poppins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Subtitle Two</a:t>
            </a:r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8704C630-C5B3-8647-9FA3-B1575313F4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1" y="4301936"/>
            <a:ext cx="5343688" cy="1303233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7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oints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A94E383-665F-DE4D-9DA1-7E0530F9EE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80821" y="2506972"/>
            <a:ext cx="4914677" cy="3393537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Clr>
                <a:srgbClr val="EA0029"/>
              </a:buClr>
              <a:buSzPct val="150000"/>
              <a:buFont typeface="Arial" panose="020B0604020202020204" pitchFamily="34" charset="0"/>
              <a:buChar char="•"/>
              <a:defRPr sz="1800" b="0" i="0">
                <a:solidFill>
                  <a:schemeClr val="tx1"/>
                </a:solidFill>
                <a:latin typeface="Nunito" pitchFamily="2" charset="77"/>
                <a:cs typeface="Poppins" pitchFamily="2" charset="77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2pPr>
          </a:lstStyle>
          <a:p>
            <a:r>
              <a:rPr lang="en-US"/>
              <a:t>Point One</a:t>
            </a:r>
          </a:p>
          <a:p>
            <a:r>
              <a:rPr lang="en-US"/>
              <a:t>Point Two</a:t>
            </a:r>
          </a:p>
          <a:p>
            <a:r>
              <a:rPr lang="en-US"/>
              <a:t>Point Three</a:t>
            </a:r>
          </a:p>
          <a:p>
            <a:r>
              <a:rPr lang="en-US"/>
              <a:t>Point Four</a:t>
            </a:r>
          </a:p>
        </p:txBody>
      </p:sp>
      <p:sp>
        <p:nvSpPr>
          <p:cNvPr id="16" name="Picture Placeholder 42">
            <a:extLst>
              <a:ext uri="{FF2B5EF4-FFF2-40B4-BE49-F238E27FC236}">
                <a16:creationId xmlns:a16="http://schemas.microsoft.com/office/drawing/2014/main" id="{1B2D02DA-A124-E149-AA36-1EAE876D872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574165" y="1353496"/>
            <a:ext cx="4224079" cy="45470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0" i="0">
                <a:latin typeface="Nunito" pitchFamily="2" charset="77"/>
              </a:defRPr>
            </a:lvl1pPr>
          </a:lstStyle>
          <a:p>
            <a:endParaRPr lang="en-US"/>
          </a:p>
          <a:p>
            <a:r>
              <a:rPr lang="en-US"/>
              <a:t>Insert or Drag and Drop Image Here</a:t>
            </a:r>
          </a:p>
          <a:p>
            <a:endParaRPr lang="en-US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526F6137-B09D-7742-A38F-35C76166FE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0821" y="1684805"/>
            <a:ext cx="4914677" cy="6872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3200" b="1" i="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/>
              <a:t>Insert Heading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4EF5488-960B-E049-B326-EFD5543BBE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7A92DE7-D6C7-5F4F-B035-62E2A650906C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4A23A9-337C-6640-A5FE-BC1C6B5D4212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871E5F-C400-024A-BD93-263390F56DC6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BB2C7-1649-714B-9036-6F3313F76B6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4875" y="6488113"/>
            <a:ext cx="4622800" cy="246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>
                <a:latin typeface="Nunito" pitchFamily="2" charset="77"/>
              </a:defRPr>
            </a:lvl1pPr>
          </a:lstStyle>
          <a:p>
            <a:pPr lvl="0"/>
            <a:r>
              <a:rPr lang="en-US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204524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81AE997-1FAA-5E45-AE1A-EB87337B1F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8717" y="296944"/>
            <a:ext cx="2306868" cy="9144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F64974F6-3D7D-A949-A938-9BFAD919E764}"/>
              </a:ext>
            </a:extLst>
          </p:cNvPr>
          <p:cNvSpPr/>
          <p:nvPr userDrawn="1"/>
        </p:nvSpPr>
        <p:spPr>
          <a:xfrm flipV="1">
            <a:off x="0" y="6264129"/>
            <a:ext cx="12192000" cy="45719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DCA65DE-0F0F-1444-95AB-4B826B2B1C63}"/>
              </a:ext>
            </a:extLst>
          </p:cNvPr>
          <p:cNvSpPr txBox="1"/>
          <p:nvPr userDrawn="1"/>
        </p:nvSpPr>
        <p:spPr>
          <a:xfrm>
            <a:off x="8138160" y="6474019"/>
            <a:ext cx="36290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>
                <a:solidFill>
                  <a:srgbClr val="4E4E4E"/>
                </a:solidFill>
                <a:latin typeface="Nunito" pitchFamily="2" charset="77"/>
                <a:ea typeface="Cambria" panose="02040503050406030204" pitchFamily="18" charset="0"/>
              </a:rPr>
              <a:t>©</a:t>
            </a:r>
            <a:r>
              <a:rPr lang="en-US" sz="1000">
                <a:solidFill>
                  <a:srgbClr val="4E4E4E"/>
                </a:solidFill>
                <a:latin typeface="Nunito" pitchFamily="2" charset="77"/>
              </a:rPr>
              <a:t>2019  The Associated General Contractors of America, Inc.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0A7CEA-8ECB-1042-ABB0-F430B0033B5B}"/>
              </a:ext>
            </a:extLst>
          </p:cNvPr>
          <p:cNvSpPr txBox="1"/>
          <p:nvPr userDrawn="1"/>
        </p:nvSpPr>
        <p:spPr>
          <a:xfrm>
            <a:off x="474096" y="6487603"/>
            <a:ext cx="43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529100-33B3-A14D-8534-25BD471357C9}" type="slidenum">
              <a:rPr lang="en-US" sz="1000" b="0" i="0" smtClean="0">
                <a:solidFill>
                  <a:srgbClr val="221F1F"/>
                </a:solidFill>
                <a:latin typeface="Nunito" pitchFamily="2" charset="77"/>
              </a:rPr>
              <a:t>‹#›</a:t>
            </a:fld>
            <a:r>
              <a:rPr lang="en-US" sz="1000" b="0" i="0">
                <a:solidFill>
                  <a:srgbClr val="221F1F"/>
                </a:solidFill>
                <a:latin typeface="Nunito" pitchFamily="2" charset="77"/>
              </a:rPr>
              <a:t> |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3B2AFF-F4C8-F64E-84A7-7D7AD34A872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4088" y="6473825"/>
            <a:ext cx="433387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000" b="0" i="0">
                <a:latin typeface="Nunito" pitchFamily="2" charset="77"/>
              </a:defRPr>
            </a:lvl1pPr>
          </a:lstStyle>
          <a:p>
            <a:pPr lvl="0"/>
            <a:r>
              <a:rPr lang="en-US"/>
              <a:t>Presentation Name </a:t>
            </a:r>
          </a:p>
        </p:txBody>
      </p:sp>
    </p:spTree>
    <p:extLst>
      <p:ext uri="{BB962C8B-B14F-4D97-AF65-F5344CB8AC3E}">
        <p14:creationId xmlns:p14="http://schemas.microsoft.com/office/powerpoint/2010/main" val="98518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912E0-EBCB-1553-28C3-933985D3C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A20AA-BD2E-6D4D-DC7E-B7ADED785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3B2D0-314D-A962-4D44-1D00C389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79B69-4D79-CF7A-0CFA-9091C824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08156-33F5-600F-3F62-1382C6A3A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5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43AE2-2C10-4021-8990-2636DFD7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E9B72-2086-D61A-4213-3CF9125D5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AD72B-D411-0604-2DAD-4AD7648F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9A66D-7DC5-95BD-A0B4-1FB54FA1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6B948-A4DB-BEBE-7C26-3C70BC5C0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15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Nunito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DC6846-BAAF-197A-BD95-F04C4DE66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16C3F-D508-40D9-E48E-7129B9819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86A84-49B7-E940-74A5-AE6065D15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C7A50-6236-4544-9FEA-F077D016962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8D6E3-D1FD-43E9-C602-9E09FEED1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0B015-9A5A-65A3-BF29-77F7948DD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2A01D-3EFB-43F4-AD57-B7EB2C208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3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popes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agc.org/learn/construction-data/state-fact-sheet" TargetMode="External"/><Relationship Id="rId7" Type="http://schemas.openxmlformats.org/officeDocument/2006/relationships/hyperlink" Target="https://www.consensusdocs.org/price-escalation-clause/" TargetMode="External"/><Relationship Id="rId2" Type="http://schemas.openxmlformats.org/officeDocument/2006/relationships/hyperlink" Target="https://marketplace.agc.org/Store/ItemDetail?iProductCode=4401&amp;OrderLineId=901649fd-c733-4103-93e0-a251778cd0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gc.org/agc-construction-impact-model" TargetMode="External"/><Relationship Id="rId5" Type="http://schemas.openxmlformats.org/officeDocument/2006/relationships/hyperlink" Target="https://www.agc.org/newsroom" TargetMode="External"/><Relationship Id="rId4" Type="http://schemas.openxmlformats.org/officeDocument/2006/relationships/hyperlink" Target="http://www.agc.org/learn/construction-dat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jlt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://www.bls.gov/ces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pp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hyperlink" Target="https://www.bls.gov/c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hyperlink" Target="http://www.bls.gov/pp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hyperlink" Target="http://www.bls.gov/pp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7D08FC9-76A8-D54F-BCF8-2C9F6BA104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6471" y="4586536"/>
            <a:ext cx="5255942" cy="1296905"/>
          </a:xfrm>
        </p:spPr>
        <p:txBody>
          <a:bodyPr/>
          <a:lstStyle/>
          <a:p>
            <a:r>
              <a:rPr lang="en-US" sz="2400">
                <a:latin typeface="+mn-lt"/>
              </a:rPr>
              <a:t>Ken Simonson </a:t>
            </a:r>
          </a:p>
          <a:p>
            <a:r>
              <a:rPr lang="en-US" sz="2400">
                <a:latin typeface="+mn-lt"/>
              </a:rPr>
              <a:t>Chief Economist, AGC of America </a:t>
            </a:r>
          </a:p>
          <a:p>
            <a:r>
              <a:rPr lang="en-US" sz="2400">
                <a:latin typeface="+mn-lt"/>
              </a:rPr>
              <a:t>ken.simonson@agc.org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464C09-28DB-654A-9CBE-A18E47989EE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6471" y="2474844"/>
            <a:ext cx="10578707" cy="1866498"/>
          </a:xfrm>
        </p:spPr>
        <p:txBody>
          <a:bodyPr>
            <a:normAutofit/>
          </a:bodyPr>
          <a:lstStyle/>
          <a:p>
            <a:r>
              <a:rPr lang="en-US" sz="3600"/>
              <a:t>US Construction Outlook:</a:t>
            </a:r>
          </a:p>
          <a:p>
            <a:r>
              <a:rPr lang="en-US" sz="3600"/>
              <a:t>Torrid or Tepid?</a:t>
            </a:r>
          </a:p>
          <a:p>
            <a:endParaRPr lang="en-US" sz="3000"/>
          </a:p>
          <a:p>
            <a:endParaRPr lang="en-US" sz="300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6FA9E0-9533-4C15-B92A-20FD44B35F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634" y="1679713"/>
            <a:ext cx="9677179" cy="427382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US" dirty="0">
                <a:latin typeface="Poppins"/>
                <a:cs typeface="Poppins"/>
              </a:rPr>
              <a:t>May 2024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5D3CB2-4C68-DC40-9111-1471F2D081D1}"/>
              </a:ext>
            </a:extLst>
          </p:cNvPr>
          <p:cNvSpPr txBox="1"/>
          <p:nvPr/>
        </p:nvSpPr>
        <p:spPr>
          <a:xfrm>
            <a:off x="8182948" y="6433900"/>
            <a:ext cx="3788584" cy="238527"/>
          </a:xfrm>
          <a:prstGeom prst="rect">
            <a:avLst/>
          </a:prstGeom>
          <a:solidFill>
            <a:srgbClr val="EB0029"/>
          </a:solidFill>
        </p:spPr>
        <p:txBody>
          <a:bodyPr wrap="square" rtlCol="0">
            <a:spAutoFit/>
          </a:bodyPr>
          <a:lstStyle/>
          <a:p>
            <a:r>
              <a:rPr lang="en-US" sz="95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1650878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DC900-E1EC-4D40-B193-6ED6A7B575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3827"/>
            <a:ext cx="6863620" cy="246062"/>
          </a:xfrm>
        </p:spPr>
        <p:txBody>
          <a:bodyPr/>
          <a:lstStyle/>
          <a:p>
            <a:r>
              <a:rPr lang="en-US" sz="1200">
                <a:latin typeface="+mn-lt"/>
              </a:rPr>
              <a:t>Source: Author, from U.S. Census Bureau, www.census.gov/constructionspending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F10183-5F83-E64A-B956-7920C41CDFD9}"/>
              </a:ext>
            </a:extLst>
          </p:cNvPr>
          <p:cNvSpPr txBox="1"/>
          <p:nvPr/>
        </p:nvSpPr>
        <p:spPr>
          <a:xfrm>
            <a:off x="8181975" y="6473826"/>
            <a:ext cx="3834711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3DED1FAD-C98A-4768-4C78-208735235A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0556" y="920179"/>
          <a:ext cx="11596130" cy="5312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6A7FD6E-4D17-BC28-BF73-D9CE00395701}"/>
              </a:ext>
            </a:extLst>
          </p:cNvPr>
          <p:cNvSpPr txBox="1">
            <a:spLocks/>
          </p:cNvSpPr>
          <p:nvPr/>
        </p:nvSpPr>
        <p:spPr>
          <a:xfrm>
            <a:off x="90616" y="295531"/>
            <a:ext cx="9259331" cy="4354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Change in construction spending: </a:t>
            </a:r>
            <a:r>
              <a:rPr lang="en-US" sz="2000" dirty="0"/>
              <a:t>March</a:t>
            </a:r>
            <a:r>
              <a:rPr lang="en-US" sz="2000" dirty="0">
                <a:latin typeface="+mn-lt"/>
              </a:rPr>
              <a:t> 2024 vs. </a:t>
            </a:r>
            <a:r>
              <a:rPr lang="en-US" sz="2000" dirty="0"/>
              <a:t>March</a:t>
            </a:r>
            <a:r>
              <a:rPr lang="en-US" sz="2000" dirty="0">
                <a:latin typeface="+mn-lt"/>
              </a:rPr>
              <a:t> 2023</a:t>
            </a:r>
            <a:endParaRPr lang="en-US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1E64BE-654F-7284-2D74-7E00F38FD80B}"/>
              </a:ext>
            </a:extLst>
          </p:cNvPr>
          <p:cNvSpPr txBox="1"/>
          <p:nvPr/>
        </p:nvSpPr>
        <p:spPr>
          <a:xfrm>
            <a:off x="90617" y="625444"/>
            <a:ext cx="925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Year-over-year % change in current (not inflation-adjusted) dollars, seasonally adjusted</a:t>
            </a:r>
          </a:p>
        </p:txBody>
      </p:sp>
    </p:spTree>
    <p:extLst>
      <p:ext uri="{BB962C8B-B14F-4D97-AF65-F5344CB8AC3E}">
        <p14:creationId xmlns:p14="http://schemas.microsoft.com/office/powerpoint/2010/main" val="314920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552F16-E6C5-45AA-BEBB-FC7BCD1628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7384" y="1220272"/>
            <a:ext cx="11904616" cy="496634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+mn-lt"/>
                <a:cs typeface="Arial" panose="020B0604020202020204" pitchFamily="34" charset="0"/>
              </a:rPr>
              <a:t>Total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10%: </a:t>
            </a:r>
            <a:r>
              <a:rPr lang="en-US" sz="2000" u="sng" dirty="0">
                <a:latin typeface="+mn-lt"/>
                <a:cs typeface="Arial" panose="020B0604020202020204" pitchFamily="34" charset="0"/>
              </a:rPr>
              <a:t>Private residential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4% (single-family 18%; multi 3%; 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improvements -10%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); </a:t>
            </a:r>
            <a:r>
              <a:rPr lang="en-US" sz="2000" u="sng" dirty="0">
                <a:latin typeface="+mn-lt"/>
                <a:cs typeface="Arial" panose="020B0604020202020204" pitchFamily="34" charset="0"/>
              </a:rPr>
              <a:t>public residential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15% </a:t>
            </a:r>
          </a:p>
          <a:p>
            <a:pPr marL="0" indent="0">
              <a:buNone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	  </a:t>
            </a:r>
            <a:r>
              <a:rPr lang="en-US" sz="2000" u="sng" dirty="0">
                <a:latin typeface="+mn-lt"/>
                <a:cs typeface="Arial" panose="020B0604020202020204" pitchFamily="34" charset="0"/>
              </a:rPr>
              <a:t>Nonresidential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14% (private 11%, public 18%)</a:t>
            </a:r>
          </a:p>
          <a:p>
            <a:pPr marL="0" indent="0">
              <a:buNone/>
            </a:pPr>
            <a:endParaRPr lang="en-US" sz="1400" u="sng" dirty="0"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+mn-lt"/>
                <a:cs typeface="Arial" panose="020B0604020202020204" pitchFamily="34" charset="0"/>
              </a:rPr>
              <a:t>Nonresidential segments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(in descending order of Mar. 2024 spending; combined new &amp; renovation spending)</a:t>
            </a:r>
            <a:endParaRPr lang="en-US" sz="2000" u="sng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900" dirty="0">
                <a:latin typeface="+mn-lt"/>
                <a:cs typeface="Arial" panose="020B0604020202020204" pitchFamily="34" charset="0"/>
              </a:rPr>
              <a:t>Mfg. 26% (computer/electronic 34%; chemical 10%; transportation equipment 39%;</a:t>
            </a:r>
            <a:r>
              <a:rPr lang="en-US" sz="19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 food/beverage/tobacco -23%</a:t>
            </a:r>
            <a:r>
              <a:rPr lang="en-US" sz="1900" dirty="0">
                <a:latin typeface="+mn-lt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Highway and street 20%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Power 13% (electric 15%; oil/gas fields &amp; pipelines 0.1%)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Commercial 1% (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warehouse -4%;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retail 8%; farm 3%) 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Education 17% (primary/secondary 16%; higher ed 19%)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Office (including data centers) 7%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Transportation 6% (air 13%; private rail/truck 4%; </a:t>
            </a:r>
            <a:r>
              <a:rPr lang="en-US" sz="20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transit -17%)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Health care 10% (hospital 8%; medical building 13%; special care 13%)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400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Other: Sewage/waste 11%; Amuse/recreation 19%; Water supply 17%; Communication 4%; </a:t>
            </a:r>
            <a:r>
              <a:rPr lang="en-US" sz="160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Lodging -0.5%; Conservation/development -6%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CCFDC-D3B1-47FC-B28B-4ABA2526AA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9470" y="288323"/>
            <a:ext cx="9176952" cy="93194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+mn-lt"/>
              </a:rPr>
              <a:t>Change in construction spending: </a:t>
            </a:r>
            <a:r>
              <a:rPr lang="en-US" sz="2400" b="0" dirty="0">
                <a:latin typeface="+mn-lt"/>
              </a:rPr>
              <a:t>March 2024 vs. March 2023</a:t>
            </a:r>
          </a:p>
          <a:p>
            <a:r>
              <a:rPr lang="en-US" sz="2000" b="0" dirty="0">
                <a:latin typeface="+mn-lt"/>
                <a:cs typeface="Poppins" panose="00000500000000000000" pitchFamily="2" charset="0"/>
              </a:rPr>
              <a:t>current (not inflation-adjusted) dollars, seasonally adjusted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DC900-E1EC-4D40-B193-6ED6A7B575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3827"/>
            <a:ext cx="6863620" cy="246062"/>
          </a:xfrm>
        </p:spPr>
        <p:txBody>
          <a:bodyPr/>
          <a:lstStyle/>
          <a:p>
            <a:r>
              <a:rPr lang="en-US" sz="1200">
                <a:latin typeface="+mn-lt"/>
              </a:rPr>
              <a:t>Source: Author, from U.S. Census Bureau, www.census.gov/constructionspending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F10183-5F83-E64A-B956-7920C41CDFD9}"/>
              </a:ext>
            </a:extLst>
          </p:cNvPr>
          <p:cNvSpPr txBox="1"/>
          <p:nvPr/>
        </p:nvSpPr>
        <p:spPr>
          <a:xfrm>
            <a:off x="8181975" y="6473826"/>
            <a:ext cx="3834711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3797673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24E9ED-2084-4935-BD1B-B69860302C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0928" y="1334530"/>
            <a:ext cx="10964996" cy="411068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  "/>
              </a:rPr>
              <a:t>Economic recovery should continue but with sticky inflation &amp; interest rates</a:t>
            </a:r>
          </a:p>
          <a:p>
            <a:r>
              <a:rPr lang="en-US" sz="2400" dirty="0">
                <a:latin typeface="Calibri  "/>
              </a:rPr>
              <a:t>Single-family homebuilding should continue recovering</a:t>
            </a:r>
          </a:p>
          <a:p>
            <a:r>
              <a:rPr lang="en-US" sz="2400" dirty="0">
                <a:latin typeface="Calibri  "/>
              </a:rPr>
              <a:t>Multifamily, warehouse, office: steep drops likely </a:t>
            </a:r>
            <a:r>
              <a:rPr lang="en-US" sz="2400">
                <a:latin typeface="Calibri  "/>
              </a:rPr>
              <a:t>as vacancies and costs climb</a:t>
            </a:r>
            <a:endParaRPr lang="en-US" sz="2400" dirty="0">
              <a:latin typeface="Calibri  "/>
            </a:endParaRPr>
          </a:p>
          <a:p>
            <a:r>
              <a:rPr lang="en-US" sz="2400" dirty="0">
                <a:latin typeface="Calibri  "/>
              </a:rPr>
              <a:t>Data center and manufacturing construction should remain hot</a:t>
            </a:r>
          </a:p>
          <a:p>
            <a:r>
              <a:rPr lang="en-US" sz="2400" dirty="0">
                <a:latin typeface="Calibri  "/>
              </a:rPr>
              <a:t>Infrastructure Investment &amp; Jobs Act, “Chips” Act, Inflation Reduction Act will give major boost to infrastructure, manufacturing, and power construction. BUT</a:t>
            </a:r>
          </a:p>
          <a:p>
            <a:pPr marL="0" indent="0">
              <a:buNone/>
            </a:pPr>
            <a:r>
              <a:rPr lang="en-US" sz="2400" dirty="0">
                <a:latin typeface="Calibri  "/>
              </a:rPr>
              <a:t>     - money will be slow to turn into construction awards and spending</a:t>
            </a:r>
          </a:p>
          <a:p>
            <a:pPr marL="0" indent="0">
              <a:buNone/>
            </a:pPr>
            <a:r>
              <a:rPr lang="en-US" sz="2400" dirty="0">
                <a:latin typeface="Calibri  "/>
              </a:rPr>
              <a:t>     - Buy America, labor, environmental strings may tie up project starts for years</a:t>
            </a:r>
          </a:p>
          <a:p>
            <a:r>
              <a:rPr lang="en-US" sz="2400" dirty="0">
                <a:latin typeface="Calibri  "/>
              </a:rPr>
              <a:t>Materials costs, lead times: mostly better except electrical gear, some electronics</a:t>
            </a:r>
          </a:p>
          <a:p>
            <a:r>
              <a:rPr lang="en-US" sz="2400" dirty="0">
                <a:latin typeface="Calibri  "/>
              </a:rPr>
              <a:t>Labor availability has resumed being the #1 challenge for many contractors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445C2-2DB3-436A-B31C-E1AF03BC03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928" y="345990"/>
            <a:ext cx="8608386" cy="477794"/>
          </a:xfrm>
        </p:spPr>
        <p:txBody>
          <a:bodyPr>
            <a:noAutofit/>
          </a:bodyPr>
          <a:lstStyle/>
          <a:p>
            <a:r>
              <a:rPr lang="en-US" sz="2400"/>
              <a:t>Medium-term outlook for construction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B77F1-B1F2-4652-8C18-F89BAA9C311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200">
                <a:latin typeface="+mn-lt"/>
              </a:rPr>
              <a:t>Source: Author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EE5285-DC84-DB45-80C4-C80AA3FB38BD}"/>
              </a:ext>
            </a:extLst>
          </p:cNvPr>
          <p:cNvSpPr txBox="1"/>
          <p:nvPr/>
        </p:nvSpPr>
        <p:spPr>
          <a:xfrm>
            <a:off x="8172451" y="6473826"/>
            <a:ext cx="3844236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2625163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C78C4-0E4C-40C9-9A80-4D32B93B6A4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3825"/>
            <a:ext cx="7595203" cy="246063"/>
          </a:xfrm>
        </p:spPr>
        <p:txBody>
          <a:bodyPr/>
          <a:lstStyle/>
          <a:p>
            <a:r>
              <a:rPr lang="en-US" sz="1200">
                <a:latin typeface="+mn-lt"/>
              </a:rPr>
              <a:t>Source: U.S. Census Bureau, Dec. 2023 population estimates, </a:t>
            </a:r>
            <a:r>
              <a:rPr lang="en-US" sz="1200">
                <a:latin typeface="+mn-lt"/>
                <a:hlinkClick r:id="rId2"/>
              </a:rPr>
              <a:t>www.census.gov/popest</a:t>
            </a:r>
            <a:r>
              <a:rPr lang="en-US" sz="1200">
                <a:latin typeface="+mn-lt"/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4EA2DE-1378-4C5D-BEEC-C28D7796C419}"/>
              </a:ext>
            </a:extLst>
          </p:cNvPr>
          <p:cNvGrpSpPr/>
          <p:nvPr/>
        </p:nvGrpSpPr>
        <p:grpSpPr>
          <a:xfrm>
            <a:off x="2829544" y="1301578"/>
            <a:ext cx="8248665" cy="4980660"/>
            <a:chOff x="990600" y="1752600"/>
            <a:chExt cx="7269480" cy="4297680"/>
          </a:xfrm>
        </p:grpSpPr>
        <p:grpSp>
          <p:nvGrpSpPr>
            <p:cNvPr id="6" name="Group 164">
              <a:extLst>
                <a:ext uri="{FF2B5EF4-FFF2-40B4-BE49-F238E27FC236}">
                  <a16:creationId xmlns:a16="http://schemas.microsoft.com/office/drawing/2014/main" id="{7CA31557-27B2-44F2-9A81-DF62B88CC11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066800" y="4953000"/>
              <a:ext cx="1441999" cy="925856"/>
              <a:chOff x="-377855" y="5841157"/>
              <a:chExt cx="3352490" cy="2232898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97" name="Freeform 118">
                <a:extLst>
                  <a:ext uri="{FF2B5EF4-FFF2-40B4-BE49-F238E27FC236}">
                    <a16:creationId xmlns:a16="http://schemas.microsoft.com/office/drawing/2014/main" id="{E21E0F39-267E-4975-9A35-680B6D1814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376" y="5841157"/>
                <a:ext cx="2349259" cy="1993883"/>
              </a:xfrm>
              <a:custGeom>
                <a:avLst/>
                <a:gdLst/>
                <a:ahLst/>
                <a:cxnLst>
                  <a:cxn ang="0">
                    <a:pos x="342" y="720"/>
                  </a:cxn>
                  <a:cxn ang="0">
                    <a:pos x="608" y="951"/>
                  </a:cxn>
                  <a:cxn ang="0">
                    <a:pos x="419" y="1181"/>
                  </a:cxn>
                  <a:cxn ang="0">
                    <a:pos x="383" y="1027"/>
                  </a:cxn>
                  <a:cxn ang="0">
                    <a:pos x="117" y="1293"/>
                  </a:cxn>
                  <a:cxn ang="0">
                    <a:pos x="266" y="1524"/>
                  </a:cxn>
                  <a:cxn ang="0">
                    <a:pos x="644" y="1446"/>
                  </a:cxn>
                  <a:cxn ang="0">
                    <a:pos x="531" y="1748"/>
                  </a:cxn>
                  <a:cxn ang="0">
                    <a:pos x="419" y="1861"/>
                  </a:cxn>
                  <a:cxn ang="0">
                    <a:pos x="230" y="1937"/>
                  </a:cxn>
                  <a:cxn ang="0">
                    <a:pos x="153" y="2321"/>
                  </a:cxn>
                  <a:cxn ang="0">
                    <a:pos x="266" y="2546"/>
                  </a:cxn>
                  <a:cxn ang="0">
                    <a:pos x="531" y="2663"/>
                  </a:cxn>
                  <a:cxn ang="0">
                    <a:pos x="531" y="2853"/>
                  </a:cxn>
                  <a:cxn ang="0">
                    <a:pos x="839" y="2929"/>
                  </a:cxn>
                  <a:cxn ang="0">
                    <a:pos x="992" y="2965"/>
                  </a:cxn>
                  <a:cxn ang="0">
                    <a:pos x="685" y="3349"/>
                  </a:cxn>
                  <a:cxn ang="0">
                    <a:pos x="454" y="3497"/>
                  </a:cxn>
                  <a:cxn ang="0">
                    <a:pos x="76" y="3685"/>
                  </a:cxn>
                  <a:cxn ang="0">
                    <a:pos x="76" y="3804"/>
                  </a:cxn>
                  <a:cxn ang="0">
                    <a:pos x="685" y="3538"/>
                  </a:cxn>
                  <a:cxn ang="0">
                    <a:pos x="1482" y="2853"/>
                  </a:cxn>
                  <a:cxn ang="0">
                    <a:pos x="1412" y="2776"/>
                  </a:cxn>
                  <a:cxn ang="0">
                    <a:pos x="1826" y="2244"/>
                  </a:cxn>
                  <a:cxn ang="0">
                    <a:pos x="1712" y="2398"/>
                  </a:cxn>
                  <a:cxn ang="0">
                    <a:pos x="1748" y="2587"/>
                  </a:cxn>
                  <a:cxn ang="0">
                    <a:pos x="1712" y="2699"/>
                  </a:cxn>
                  <a:cxn ang="0">
                    <a:pos x="2055" y="2510"/>
                  </a:cxn>
                  <a:cxn ang="0">
                    <a:pos x="2055" y="2321"/>
                  </a:cxn>
                  <a:cxn ang="0">
                    <a:pos x="2546" y="2434"/>
                  </a:cxn>
                  <a:cxn ang="0">
                    <a:pos x="2889" y="2398"/>
                  </a:cxn>
                  <a:cxn ang="0">
                    <a:pos x="3462" y="2587"/>
                  </a:cxn>
                  <a:cxn ang="0">
                    <a:pos x="3650" y="2812"/>
                  </a:cxn>
                  <a:cxn ang="0">
                    <a:pos x="3957" y="3041"/>
                  </a:cxn>
                  <a:cxn ang="0">
                    <a:pos x="4484" y="3077"/>
                  </a:cxn>
                  <a:cxn ang="0">
                    <a:pos x="4413" y="2776"/>
                  </a:cxn>
                  <a:cxn ang="0">
                    <a:pos x="4182" y="2734"/>
                  </a:cxn>
                  <a:cxn ang="0">
                    <a:pos x="3875" y="2510"/>
                  </a:cxn>
                  <a:cxn ang="0">
                    <a:pos x="3497" y="2244"/>
                  </a:cxn>
                  <a:cxn ang="0">
                    <a:pos x="3343" y="2434"/>
                  </a:cxn>
                  <a:cxn ang="0">
                    <a:pos x="3077" y="2203"/>
                  </a:cxn>
                  <a:cxn ang="0">
                    <a:pos x="2777" y="1902"/>
                  </a:cxn>
                  <a:cxn ang="0">
                    <a:pos x="2434" y="495"/>
                  </a:cxn>
                  <a:cxn ang="0">
                    <a:pos x="2133" y="117"/>
                  </a:cxn>
                  <a:cxn ang="0">
                    <a:pos x="1636" y="117"/>
                  </a:cxn>
                  <a:cxn ang="0">
                    <a:pos x="1412" y="117"/>
                  </a:cxn>
                  <a:cxn ang="0">
                    <a:pos x="1063" y="0"/>
                  </a:cxn>
                  <a:cxn ang="0">
                    <a:pos x="839" y="76"/>
                  </a:cxn>
                  <a:cxn ang="0">
                    <a:pos x="573" y="307"/>
                  </a:cxn>
                  <a:cxn ang="0">
                    <a:pos x="454" y="495"/>
                  </a:cxn>
                  <a:cxn ang="0">
                    <a:pos x="230" y="608"/>
                  </a:cxn>
                </a:cxnLst>
                <a:rect l="0" t="0" r="r" b="b"/>
                <a:pathLst>
                  <a:path w="4484" h="3804">
                    <a:moveTo>
                      <a:pt x="230" y="608"/>
                    </a:moveTo>
                    <a:lnTo>
                      <a:pt x="342" y="720"/>
                    </a:lnTo>
                    <a:lnTo>
                      <a:pt x="454" y="915"/>
                    </a:lnTo>
                    <a:lnTo>
                      <a:pt x="608" y="951"/>
                    </a:lnTo>
                    <a:lnTo>
                      <a:pt x="608" y="1181"/>
                    </a:lnTo>
                    <a:lnTo>
                      <a:pt x="419" y="1181"/>
                    </a:lnTo>
                    <a:lnTo>
                      <a:pt x="419" y="1027"/>
                    </a:lnTo>
                    <a:lnTo>
                      <a:pt x="383" y="1027"/>
                    </a:lnTo>
                    <a:lnTo>
                      <a:pt x="0" y="1181"/>
                    </a:lnTo>
                    <a:lnTo>
                      <a:pt x="117" y="1293"/>
                    </a:lnTo>
                    <a:lnTo>
                      <a:pt x="117" y="1446"/>
                    </a:lnTo>
                    <a:lnTo>
                      <a:pt x="266" y="1524"/>
                    </a:lnTo>
                    <a:lnTo>
                      <a:pt x="495" y="1559"/>
                    </a:lnTo>
                    <a:lnTo>
                      <a:pt x="644" y="1446"/>
                    </a:lnTo>
                    <a:lnTo>
                      <a:pt x="685" y="1712"/>
                    </a:lnTo>
                    <a:lnTo>
                      <a:pt x="531" y="1748"/>
                    </a:lnTo>
                    <a:lnTo>
                      <a:pt x="495" y="1825"/>
                    </a:lnTo>
                    <a:lnTo>
                      <a:pt x="419" y="1861"/>
                    </a:lnTo>
                    <a:lnTo>
                      <a:pt x="307" y="1790"/>
                    </a:lnTo>
                    <a:lnTo>
                      <a:pt x="230" y="1937"/>
                    </a:lnTo>
                    <a:lnTo>
                      <a:pt x="41" y="2132"/>
                    </a:lnTo>
                    <a:lnTo>
                      <a:pt x="153" y="2321"/>
                    </a:lnTo>
                    <a:lnTo>
                      <a:pt x="117" y="2398"/>
                    </a:lnTo>
                    <a:lnTo>
                      <a:pt x="266" y="2546"/>
                    </a:lnTo>
                    <a:lnTo>
                      <a:pt x="454" y="2546"/>
                    </a:lnTo>
                    <a:lnTo>
                      <a:pt x="531" y="2663"/>
                    </a:lnTo>
                    <a:lnTo>
                      <a:pt x="495" y="2734"/>
                    </a:lnTo>
                    <a:lnTo>
                      <a:pt x="531" y="2853"/>
                    </a:lnTo>
                    <a:lnTo>
                      <a:pt x="685" y="2776"/>
                    </a:lnTo>
                    <a:lnTo>
                      <a:pt x="839" y="2929"/>
                    </a:lnTo>
                    <a:lnTo>
                      <a:pt x="1063" y="2812"/>
                    </a:lnTo>
                    <a:lnTo>
                      <a:pt x="992" y="2965"/>
                    </a:lnTo>
                    <a:lnTo>
                      <a:pt x="992" y="3119"/>
                    </a:lnTo>
                    <a:lnTo>
                      <a:pt x="685" y="3349"/>
                    </a:lnTo>
                    <a:lnTo>
                      <a:pt x="573" y="3497"/>
                    </a:lnTo>
                    <a:lnTo>
                      <a:pt x="454" y="3497"/>
                    </a:lnTo>
                    <a:lnTo>
                      <a:pt x="266" y="3650"/>
                    </a:lnTo>
                    <a:lnTo>
                      <a:pt x="76" y="3685"/>
                    </a:lnTo>
                    <a:lnTo>
                      <a:pt x="0" y="3763"/>
                    </a:lnTo>
                    <a:lnTo>
                      <a:pt x="76" y="3804"/>
                    </a:lnTo>
                    <a:lnTo>
                      <a:pt x="454" y="3650"/>
                    </a:lnTo>
                    <a:lnTo>
                      <a:pt x="685" y="3538"/>
                    </a:lnTo>
                    <a:lnTo>
                      <a:pt x="1139" y="3231"/>
                    </a:lnTo>
                    <a:lnTo>
                      <a:pt x="1482" y="2853"/>
                    </a:lnTo>
                    <a:lnTo>
                      <a:pt x="1517" y="2776"/>
                    </a:lnTo>
                    <a:lnTo>
                      <a:pt x="1412" y="2776"/>
                    </a:lnTo>
                    <a:lnTo>
                      <a:pt x="1748" y="2280"/>
                    </a:lnTo>
                    <a:lnTo>
                      <a:pt x="1826" y="2244"/>
                    </a:lnTo>
                    <a:lnTo>
                      <a:pt x="1826" y="2321"/>
                    </a:lnTo>
                    <a:lnTo>
                      <a:pt x="1712" y="2398"/>
                    </a:lnTo>
                    <a:lnTo>
                      <a:pt x="1671" y="2622"/>
                    </a:lnTo>
                    <a:lnTo>
                      <a:pt x="1748" y="2587"/>
                    </a:lnTo>
                    <a:lnTo>
                      <a:pt x="1671" y="2663"/>
                    </a:lnTo>
                    <a:lnTo>
                      <a:pt x="1712" y="2699"/>
                    </a:lnTo>
                    <a:lnTo>
                      <a:pt x="1943" y="2546"/>
                    </a:lnTo>
                    <a:lnTo>
                      <a:pt x="2055" y="2510"/>
                    </a:lnTo>
                    <a:lnTo>
                      <a:pt x="2090" y="2398"/>
                    </a:lnTo>
                    <a:lnTo>
                      <a:pt x="2055" y="2321"/>
                    </a:lnTo>
                    <a:lnTo>
                      <a:pt x="2280" y="2280"/>
                    </a:lnTo>
                    <a:lnTo>
                      <a:pt x="2546" y="2434"/>
                    </a:lnTo>
                    <a:lnTo>
                      <a:pt x="2777" y="2356"/>
                    </a:lnTo>
                    <a:lnTo>
                      <a:pt x="2889" y="2398"/>
                    </a:lnTo>
                    <a:lnTo>
                      <a:pt x="3042" y="2398"/>
                    </a:lnTo>
                    <a:lnTo>
                      <a:pt x="3462" y="2587"/>
                    </a:lnTo>
                    <a:lnTo>
                      <a:pt x="3538" y="2663"/>
                    </a:lnTo>
                    <a:lnTo>
                      <a:pt x="3650" y="2812"/>
                    </a:lnTo>
                    <a:lnTo>
                      <a:pt x="3875" y="2965"/>
                    </a:lnTo>
                    <a:lnTo>
                      <a:pt x="3957" y="3041"/>
                    </a:lnTo>
                    <a:lnTo>
                      <a:pt x="4223" y="3195"/>
                    </a:lnTo>
                    <a:lnTo>
                      <a:pt x="4484" y="3077"/>
                    </a:lnTo>
                    <a:lnTo>
                      <a:pt x="4484" y="2929"/>
                    </a:lnTo>
                    <a:lnTo>
                      <a:pt x="4413" y="2776"/>
                    </a:lnTo>
                    <a:lnTo>
                      <a:pt x="4294" y="2734"/>
                    </a:lnTo>
                    <a:lnTo>
                      <a:pt x="4182" y="2734"/>
                    </a:lnTo>
                    <a:lnTo>
                      <a:pt x="4028" y="2622"/>
                    </a:lnTo>
                    <a:lnTo>
                      <a:pt x="3875" y="2510"/>
                    </a:lnTo>
                    <a:lnTo>
                      <a:pt x="3574" y="2203"/>
                    </a:lnTo>
                    <a:lnTo>
                      <a:pt x="3497" y="2244"/>
                    </a:lnTo>
                    <a:lnTo>
                      <a:pt x="3421" y="2356"/>
                    </a:lnTo>
                    <a:lnTo>
                      <a:pt x="3343" y="2434"/>
                    </a:lnTo>
                    <a:lnTo>
                      <a:pt x="3077" y="2280"/>
                    </a:lnTo>
                    <a:lnTo>
                      <a:pt x="3077" y="2203"/>
                    </a:lnTo>
                    <a:lnTo>
                      <a:pt x="2853" y="2280"/>
                    </a:lnTo>
                    <a:lnTo>
                      <a:pt x="2777" y="1902"/>
                    </a:lnTo>
                    <a:lnTo>
                      <a:pt x="2587" y="1063"/>
                    </a:lnTo>
                    <a:lnTo>
                      <a:pt x="2434" y="495"/>
                    </a:lnTo>
                    <a:lnTo>
                      <a:pt x="2356" y="230"/>
                    </a:lnTo>
                    <a:lnTo>
                      <a:pt x="2133" y="117"/>
                    </a:lnTo>
                    <a:lnTo>
                      <a:pt x="2014" y="188"/>
                    </a:lnTo>
                    <a:lnTo>
                      <a:pt x="1636" y="117"/>
                    </a:lnTo>
                    <a:lnTo>
                      <a:pt x="1517" y="153"/>
                    </a:lnTo>
                    <a:lnTo>
                      <a:pt x="1412" y="117"/>
                    </a:lnTo>
                    <a:lnTo>
                      <a:pt x="1412" y="76"/>
                    </a:lnTo>
                    <a:lnTo>
                      <a:pt x="1063" y="0"/>
                    </a:lnTo>
                    <a:lnTo>
                      <a:pt x="1027" y="76"/>
                    </a:lnTo>
                    <a:lnTo>
                      <a:pt x="839" y="76"/>
                    </a:lnTo>
                    <a:lnTo>
                      <a:pt x="685" y="188"/>
                    </a:lnTo>
                    <a:lnTo>
                      <a:pt x="573" y="307"/>
                    </a:lnTo>
                    <a:lnTo>
                      <a:pt x="531" y="419"/>
                    </a:lnTo>
                    <a:lnTo>
                      <a:pt x="454" y="495"/>
                    </a:lnTo>
                    <a:lnTo>
                      <a:pt x="307" y="495"/>
                    </a:lnTo>
                    <a:lnTo>
                      <a:pt x="230" y="608"/>
                    </a:lnTo>
                  </a:path>
                </a:pathLst>
              </a:custGeom>
              <a:solidFill>
                <a:srgbClr val="DA9694"/>
              </a:solidFill>
              <a:ln w="127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cs typeface="Arial" pitchFamily="34" charset="0"/>
                  </a:rPr>
                  <a:t>    AK </a:t>
                </a:r>
              </a:p>
              <a:p>
                <a:pPr marL="0" marR="0" lvl="0" indent="0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cs typeface="Arial" pitchFamily="34" charset="0"/>
                  </a:rPr>
                  <a:t>   0.02%</a:t>
                </a:r>
              </a:p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grpSp>
            <p:nvGrpSpPr>
              <p:cNvPr id="98" name="Group 162">
                <a:extLst>
                  <a:ext uri="{FF2B5EF4-FFF2-40B4-BE49-F238E27FC236}">
                    <a16:creationId xmlns:a16="http://schemas.microsoft.com/office/drawing/2014/main" id="{55091A79-D94C-4183-94FF-E2E7EA340272}"/>
                  </a:ext>
                </a:extLst>
              </p:cNvPr>
              <p:cNvGrpSpPr/>
              <p:nvPr/>
            </p:nvGrpSpPr>
            <p:grpSpPr>
              <a:xfrm>
                <a:off x="-377855" y="7838186"/>
                <a:ext cx="912028" cy="235869"/>
                <a:chOff x="-377855" y="7838186"/>
                <a:chExt cx="912028" cy="235869"/>
              </a:xfrm>
              <a:grpFill/>
            </p:grpSpPr>
            <p:sp>
              <p:nvSpPr>
                <p:cNvPr id="99" name="Freeform 120">
                  <a:extLst>
                    <a:ext uri="{FF2B5EF4-FFF2-40B4-BE49-F238E27FC236}">
                      <a16:creationId xmlns:a16="http://schemas.microsoft.com/office/drawing/2014/main" id="{2E0EE83F-BC76-4CEF-AAC5-88D4403C94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0956" y="7847620"/>
                  <a:ext cx="113217" cy="75478"/>
                </a:xfrm>
                <a:custGeom>
                  <a:avLst/>
                  <a:gdLst/>
                  <a:ahLst/>
                  <a:cxnLst>
                    <a:cxn ang="0">
                      <a:pos x="187" y="8"/>
                    </a:cxn>
                    <a:cxn ang="0">
                      <a:pos x="157" y="6"/>
                    </a:cxn>
                    <a:cxn ang="0">
                      <a:pos x="126" y="5"/>
                    </a:cxn>
                    <a:cxn ang="0">
                      <a:pos x="104" y="6"/>
                    </a:cxn>
                    <a:cxn ang="0">
                      <a:pos x="89" y="9"/>
                    </a:cxn>
                    <a:cxn ang="0">
                      <a:pos x="77" y="17"/>
                    </a:cxn>
                    <a:cxn ang="0">
                      <a:pos x="72" y="28"/>
                    </a:cxn>
                    <a:cxn ang="0">
                      <a:pos x="73" y="47"/>
                    </a:cxn>
                    <a:cxn ang="0">
                      <a:pos x="69" y="57"/>
                    </a:cxn>
                    <a:cxn ang="0">
                      <a:pos x="57" y="56"/>
                    </a:cxn>
                    <a:cxn ang="0">
                      <a:pos x="45" y="61"/>
                    </a:cxn>
                    <a:cxn ang="0">
                      <a:pos x="34" y="71"/>
                    </a:cxn>
                    <a:cxn ang="0">
                      <a:pos x="26" y="90"/>
                    </a:cxn>
                    <a:cxn ang="0">
                      <a:pos x="22" y="111"/>
                    </a:cxn>
                    <a:cxn ang="0">
                      <a:pos x="16" y="114"/>
                    </a:cxn>
                    <a:cxn ang="0">
                      <a:pos x="7" y="119"/>
                    </a:cxn>
                    <a:cxn ang="0">
                      <a:pos x="1" y="124"/>
                    </a:cxn>
                    <a:cxn ang="0">
                      <a:pos x="3" y="131"/>
                    </a:cxn>
                    <a:cxn ang="0">
                      <a:pos x="6" y="132"/>
                    </a:cxn>
                    <a:cxn ang="0">
                      <a:pos x="6" y="135"/>
                    </a:cxn>
                    <a:cxn ang="0">
                      <a:pos x="12" y="137"/>
                    </a:cxn>
                    <a:cxn ang="0">
                      <a:pos x="14" y="137"/>
                    </a:cxn>
                    <a:cxn ang="0">
                      <a:pos x="12" y="139"/>
                    </a:cxn>
                    <a:cxn ang="0">
                      <a:pos x="21" y="142"/>
                    </a:cxn>
                    <a:cxn ang="0">
                      <a:pos x="36" y="141"/>
                    </a:cxn>
                    <a:cxn ang="0">
                      <a:pos x="44" y="139"/>
                    </a:cxn>
                    <a:cxn ang="0">
                      <a:pos x="56" y="128"/>
                    </a:cxn>
                    <a:cxn ang="0">
                      <a:pos x="75" y="114"/>
                    </a:cxn>
                    <a:cxn ang="0">
                      <a:pos x="105" y="95"/>
                    </a:cxn>
                    <a:cxn ang="0">
                      <a:pos x="130" y="80"/>
                    </a:cxn>
                    <a:cxn ang="0">
                      <a:pos x="142" y="72"/>
                    </a:cxn>
                    <a:cxn ang="0">
                      <a:pos x="156" y="58"/>
                    </a:cxn>
                    <a:cxn ang="0">
                      <a:pos x="174" y="45"/>
                    </a:cxn>
                    <a:cxn ang="0">
                      <a:pos x="191" y="39"/>
                    </a:cxn>
                    <a:cxn ang="0">
                      <a:pos x="205" y="33"/>
                    </a:cxn>
                    <a:cxn ang="0">
                      <a:pos x="211" y="28"/>
                    </a:cxn>
                    <a:cxn ang="0">
                      <a:pos x="215" y="21"/>
                    </a:cxn>
                    <a:cxn ang="0">
                      <a:pos x="214" y="15"/>
                    </a:cxn>
                    <a:cxn ang="0">
                      <a:pos x="212" y="8"/>
                    </a:cxn>
                    <a:cxn ang="0">
                      <a:pos x="209" y="2"/>
                    </a:cxn>
                    <a:cxn ang="0">
                      <a:pos x="205" y="1"/>
                    </a:cxn>
                    <a:cxn ang="0">
                      <a:pos x="200" y="3"/>
                    </a:cxn>
                  </a:cxnLst>
                  <a:rect l="0" t="0" r="r" b="b"/>
                  <a:pathLst>
                    <a:path w="215" h="142">
                      <a:moveTo>
                        <a:pt x="200" y="7"/>
                      </a:moveTo>
                      <a:lnTo>
                        <a:pt x="187" y="8"/>
                      </a:lnTo>
                      <a:lnTo>
                        <a:pt x="173" y="7"/>
                      </a:lnTo>
                      <a:lnTo>
                        <a:pt x="157" y="6"/>
                      </a:lnTo>
                      <a:lnTo>
                        <a:pt x="142" y="5"/>
                      </a:lnTo>
                      <a:lnTo>
                        <a:pt x="126" y="5"/>
                      </a:lnTo>
                      <a:lnTo>
                        <a:pt x="110" y="5"/>
                      </a:lnTo>
                      <a:lnTo>
                        <a:pt x="104" y="6"/>
                      </a:lnTo>
                      <a:lnTo>
                        <a:pt x="96" y="7"/>
                      </a:lnTo>
                      <a:lnTo>
                        <a:pt x="89" y="9"/>
                      </a:lnTo>
                      <a:lnTo>
                        <a:pt x="83" y="12"/>
                      </a:lnTo>
                      <a:lnTo>
                        <a:pt x="77" y="17"/>
                      </a:lnTo>
                      <a:lnTo>
                        <a:pt x="73" y="22"/>
                      </a:lnTo>
                      <a:lnTo>
                        <a:pt x="72" y="28"/>
                      </a:lnTo>
                      <a:lnTo>
                        <a:pt x="71" y="33"/>
                      </a:lnTo>
                      <a:lnTo>
                        <a:pt x="73" y="47"/>
                      </a:lnTo>
                      <a:lnTo>
                        <a:pt x="76" y="60"/>
                      </a:lnTo>
                      <a:lnTo>
                        <a:pt x="69" y="57"/>
                      </a:lnTo>
                      <a:lnTo>
                        <a:pt x="63" y="54"/>
                      </a:lnTo>
                      <a:lnTo>
                        <a:pt x="57" y="56"/>
                      </a:lnTo>
                      <a:lnTo>
                        <a:pt x="51" y="58"/>
                      </a:lnTo>
                      <a:lnTo>
                        <a:pt x="45" y="61"/>
                      </a:lnTo>
                      <a:lnTo>
                        <a:pt x="40" y="66"/>
                      </a:lnTo>
                      <a:lnTo>
                        <a:pt x="34" y="71"/>
                      </a:lnTo>
                      <a:lnTo>
                        <a:pt x="30" y="78"/>
                      </a:lnTo>
                      <a:lnTo>
                        <a:pt x="26" y="90"/>
                      </a:lnTo>
                      <a:lnTo>
                        <a:pt x="23" y="107"/>
                      </a:lnTo>
                      <a:lnTo>
                        <a:pt x="22" y="111"/>
                      </a:lnTo>
                      <a:lnTo>
                        <a:pt x="20" y="113"/>
                      </a:lnTo>
                      <a:lnTo>
                        <a:pt x="16" y="114"/>
                      </a:lnTo>
                      <a:lnTo>
                        <a:pt x="12" y="117"/>
                      </a:lnTo>
                      <a:lnTo>
                        <a:pt x="7" y="119"/>
                      </a:lnTo>
                      <a:lnTo>
                        <a:pt x="3" y="121"/>
                      </a:lnTo>
                      <a:lnTo>
                        <a:pt x="1" y="124"/>
                      </a:lnTo>
                      <a:lnTo>
                        <a:pt x="0" y="131"/>
                      </a:lnTo>
                      <a:lnTo>
                        <a:pt x="3" y="131"/>
                      </a:lnTo>
                      <a:lnTo>
                        <a:pt x="5" y="131"/>
                      </a:lnTo>
                      <a:lnTo>
                        <a:pt x="6" y="132"/>
                      </a:lnTo>
                      <a:lnTo>
                        <a:pt x="7" y="133"/>
                      </a:lnTo>
                      <a:lnTo>
                        <a:pt x="6" y="135"/>
                      </a:lnTo>
                      <a:lnTo>
                        <a:pt x="5" y="137"/>
                      </a:lnTo>
                      <a:lnTo>
                        <a:pt x="12" y="137"/>
                      </a:lnTo>
                      <a:lnTo>
                        <a:pt x="17" y="137"/>
                      </a:lnTo>
                      <a:lnTo>
                        <a:pt x="14" y="137"/>
                      </a:lnTo>
                      <a:lnTo>
                        <a:pt x="12" y="138"/>
                      </a:lnTo>
                      <a:lnTo>
                        <a:pt x="12" y="139"/>
                      </a:lnTo>
                      <a:lnTo>
                        <a:pt x="12" y="142"/>
                      </a:lnTo>
                      <a:lnTo>
                        <a:pt x="21" y="142"/>
                      </a:lnTo>
                      <a:lnTo>
                        <a:pt x="32" y="142"/>
                      </a:lnTo>
                      <a:lnTo>
                        <a:pt x="36" y="141"/>
                      </a:lnTo>
                      <a:lnTo>
                        <a:pt x="41" y="140"/>
                      </a:lnTo>
                      <a:lnTo>
                        <a:pt x="44" y="139"/>
                      </a:lnTo>
                      <a:lnTo>
                        <a:pt x="47" y="137"/>
                      </a:lnTo>
                      <a:lnTo>
                        <a:pt x="56" y="128"/>
                      </a:lnTo>
                      <a:lnTo>
                        <a:pt x="66" y="121"/>
                      </a:lnTo>
                      <a:lnTo>
                        <a:pt x="75" y="114"/>
                      </a:lnTo>
                      <a:lnTo>
                        <a:pt x="85" y="108"/>
                      </a:lnTo>
                      <a:lnTo>
                        <a:pt x="105" y="95"/>
                      </a:lnTo>
                      <a:lnTo>
                        <a:pt x="124" y="83"/>
                      </a:lnTo>
                      <a:lnTo>
                        <a:pt x="130" y="80"/>
                      </a:lnTo>
                      <a:lnTo>
                        <a:pt x="136" y="77"/>
                      </a:lnTo>
                      <a:lnTo>
                        <a:pt x="142" y="72"/>
                      </a:lnTo>
                      <a:lnTo>
                        <a:pt x="147" y="68"/>
                      </a:lnTo>
                      <a:lnTo>
                        <a:pt x="156" y="58"/>
                      </a:lnTo>
                      <a:lnTo>
                        <a:pt x="165" y="48"/>
                      </a:lnTo>
                      <a:lnTo>
                        <a:pt x="174" y="45"/>
                      </a:lnTo>
                      <a:lnTo>
                        <a:pt x="183" y="42"/>
                      </a:lnTo>
                      <a:lnTo>
                        <a:pt x="191" y="39"/>
                      </a:lnTo>
                      <a:lnTo>
                        <a:pt x="200" y="36"/>
                      </a:lnTo>
                      <a:lnTo>
                        <a:pt x="205" y="33"/>
                      </a:lnTo>
                      <a:lnTo>
                        <a:pt x="208" y="30"/>
                      </a:lnTo>
                      <a:lnTo>
                        <a:pt x="211" y="28"/>
                      </a:lnTo>
                      <a:lnTo>
                        <a:pt x="214" y="25"/>
                      </a:lnTo>
                      <a:lnTo>
                        <a:pt x="215" y="21"/>
                      </a:lnTo>
                      <a:lnTo>
                        <a:pt x="215" y="18"/>
                      </a:lnTo>
                      <a:lnTo>
                        <a:pt x="214" y="15"/>
                      </a:lnTo>
                      <a:lnTo>
                        <a:pt x="212" y="12"/>
                      </a:lnTo>
                      <a:lnTo>
                        <a:pt x="212" y="8"/>
                      </a:lnTo>
                      <a:lnTo>
                        <a:pt x="211" y="5"/>
                      </a:lnTo>
                      <a:lnTo>
                        <a:pt x="209" y="2"/>
                      </a:lnTo>
                      <a:lnTo>
                        <a:pt x="207" y="1"/>
                      </a:lnTo>
                      <a:lnTo>
                        <a:pt x="205" y="1"/>
                      </a:lnTo>
                      <a:lnTo>
                        <a:pt x="200" y="0"/>
                      </a:lnTo>
                      <a:lnTo>
                        <a:pt x="200" y="3"/>
                      </a:lnTo>
                      <a:lnTo>
                        <a:pt x="200" y="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0" name="Freeform 122">
                  <a:extLst>
                    <a:ext uri="{FF2B5EF4-FFF2-40B4-BE49-F238E27FC236}">
                      <a16:creationId xmlns:a16="http://schemas.microsoft.com/office/drawing/2014/main" id="{AC72CFB1-DCBA-464B-B303-02B2EDC4319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73" y="7891649"/>
                  <a:ext cx="100638" cy="75478"/>
                </a:xfrm>
                <a:custGeom>
                  <a:avLst/>
                  <a:gdLst/>
                  <a:ahLst/>
                  <a:cxnLst>
                    <a:cxn ang="0">
                      <a:pos x="178" y="44"/>
                    </a:cxn>
                    <a:cxn ang="0">
                      <a:pos x="187" y="31"/>
                    </a:cxn>
                    <a:cxn ang="0">
                      <a:pos x="192" y="17"/>
                    </a:cxn>
                    <a:cxn ang="0">
                      <a:pos x="191" y="8"/>
                    </a:cxn>
                    <a:cxn ang="0">
                      <a:pos x="188" y="3"/>
                    </a:cxn>
                    <a:cxn ang="0">
                      <a:pos x="178" y="0"/>
                    </a:cxn>
                    <a:cxn ang="0">
                      <a:pos x="166" y="0"/>
                    </a:cxn>
                    <a:cxn ang="0">
                      <a:pos x="153" y="2"/>
                    </a:cxn>
                    <a:cxn ang="0">
                      <a:pos x="142" y="7"/>
                    </a:cxn>
                    <a:cxn ang="0">
                      <a:pos x="127" y="17"/>
                    </a:cxn>
                    <a:cxn ang="0">
                      <a:pos x="109" y="34"/>
                    </a:cxn>
                    <a:cxn ang="0">
                      <a:pos x="99" y="49"/>
                    </a:cxn>
                    <a:cxn ang="0">
                      <a:pos x="97" y="64"/>
                    </a:cxn>
                    <a:cxn ang="0">
                      <a:pos x="91" y="78"/>
                    </a:cxn>
                    <a:cxn ang="0">
                      <a:pos x="80" y="87"/>
                    </a:cxn>
                    <a:cxn ang="0">
                      <a:pos x="68" y="94"/>
                    </a:cxn>
                    <a:cxn ang="0">
                      <a:pos x="57" y="97"/>
                    </a:cxn>
                    <a:cxn ang="0">
                      <a:pos x="44" y="99"/>
                    </a:cxn>
                    <a:cxn ang="0">
                      <a:pos x="35" y="105"/>
                    </a:cxn>
                    <a:cxn ang="0">
                      <a:pos x="27" y="115"/>
                    </a:cxn>
                    <a:cxn ang="0">
                      <a:pos x="14" y="125"/>
                    </a:cxn>
                    <a:cxn ang="0">
                      <a:pos x="3" y="132"/>
                    </a:cxn>
                    <a:cxn ang="0">
                      <a:pos x="0" y="135"/>
                    </a:cxn>
                    <a:cxn ang="0">
                      <a:pos x="5" y="142"/>
                    </a:cxn>
                    <a:cxn ang="0">
                      <a:pos x="13" y="145"/>
                    </a:cxn>
                    <a:cxn ang="0">
                      <a:pos x="20" y="144"/>
                    </a:cxn>
                    <a:cxn ang="0">
                      <a:pos x="28" y="140"/>
                    </a:cxn>
                    <a:cxn ang="0">
                      <a:pos x="38" y="135"/>
                    </a:cxn>
                    <a:cxn ang="0">
                      <a:pos x="49" y="128"/>
                    </a:cxn>
                    <a:cxn ang="0">
                      <a:pos x="64" y="115"/>
                    </a:cxn>
                    <a:cxn ang="0">
                      <a:pos x="89" y="101"/>
                    </a:cxn>
                    <a:cxn ang="0">
                      <a:pos x="112" y="93"/>
                    </a:cxn>
                    <a:cxn ang="0">
                      <a:pos x="129" y="85"/>
                    </a:cxn>
                    <a:cxn ang="0">
                      <a:pos x="143" y="77"/>
                    </a:cxn>
                    <a:cxn ang="0">
                      <a:pos x="153" y="69"/>
                    </a:cxn>
                    <a:cxn ang="0">
                      <a:pos x="162" y="60"/>
                    </a:cxn>
                    <a:cxn ang="0">
                      <a:pos x="173" y="52"/>
                    </a:cxn>
                    <a:cxn ang="0">
                      <a:pos x="176" y="50"/>
                    </a:cxn>
                  </a:cxnLst>
                  <a:rect l="0" t="0" r="r" b="b"/>
                  <a:pathLst>
                    <a:path w="192" h="145">
                      <a:moveTo>
                        <a:pt x="173" y="50"/>
                      </a:moveTo>
                      <a:lnTo>
                        <a:pt x="178" y="44"/>
                      </a:lnTo>
                      <a:lnTo>
                        <a:pt x="182" y="38"/>
                      </a:lnTo>
                      <a:lnTo>
                        <a:pt x="187" y="31"/>
                      </a:lnTo>
                      <a:lnTo>
                        <a:pt x="190" y="23"/>
                      </a:lnTo>
                      <a:lnTo>
                        <a:pt x="192" y="17"/>
                      </a:lnTo>
                      <a:lnTo>
                        <a:pt x="192" y="10"/>
                      </a:lnTo>
                      <a:lnTo>
                        <a:pt x="191" y="8"/>
                      </a:lnTo>
                      <a:lnTo>
                        <a:pt x="190" y="6"/>
                      </a:lnTo>
                      <a:lnTo>
                        <a:pt x="188" y="3"/>
                      </a:lnTo>
                      <a:lnTo>
                        <a:pt x="184" y="2"/>
                      </a:lnTo>
                      <a:lnTo>
                        <a:pt x="178" y="0"/>
                      </a:lnTo>
                      <a:lnTo>
                        <a:pt x="172" y="0"/>
                      </a:lnTo>
                      <a:lnTo>
                        <a:pt x="166" y="0"/>
                      </a:lnTo>
                      <a:lnTo>
                        <a:pt x="160" y="0"/>
                      </a:lnTo>
                      <a:lnTo>
                        <a:pt x="153" y="2"/>
                      </a:lnTo>
                      <a:lnTo>
                        <a:pt x="148" y="3"/>
                      </a:lnTo>
                      <a:lnTo>
                        <a:pt x="142" y="7"/>
                      </a:lnTo>
                      <a:lnTo>
                        <a:pt x="137" y="10"/>
                      </a:lnTo>
                      <a:lnTo>
                        <a:pt x="127" y="17"/>
                      </a:lnTo>
                      <a:lnTo>
                        <a:pt x="118" y="26"/>
                      </a:lnTo>
                      <a:lnTo>
                        <a:pt x="109" y="34"/>
                      </a:lnTo>
                      <a:lnTo>
                        <a:pt x="102" y="43"/>
                      </a:lnTo>
                      <a:lnTo>
                        <a:pt x="99" y="49"/>
                      </a:lnTo>
                      <a:lnTo>
                        <a:pt x="97" y="57"/>
                      </a:lnTo>
                      <a:lnTo>
                        <a:pt x="97" y="64"/>
                      </a:lnTo>
                      <a:lnTo>
                        <a:pt x="96" y="73"/>
                      </a:lnTo>
                      <a:lnTo>
                        <a:pt x="91" y="78"/>
                      </a:lnTo>
                      <a:lnTo>
                        <a:pt x="87" y="82"/>
                      </a:lnTo>
                      <a:lnTo>
                        <a:pt x="80" y="87"/>
                      </a:lnTo>
                      <a:lnTo>
                        <a:pt x="72" y="91"/>
                      </a:lnTo>
                      <a:lnTo>
                        <a:pt x="68" y="94"/>
                      </a:lnTo>
                      <a:lnTo>
                        <a:pt x="62" y="97"/>
                      </a:lnTo>
                      <a:lnTo>
                        <a:pt x="57" y="97"/>
                      </a:lnTo>
                      <a:lnTo>
                        <a:pt x="49" y="97"/>
                      </a:lnTo>
                      <a:lnTo>
                        <a:pt x="44" y="99"/>
                      </a:lnTo>
                      <a:lnTo>
                        <a:pt x="38" y="102"/>
                      </a:lnTo>
                      <a:lnTo>
                        <a:pt x="35" y="105"/>
                      </a:lnTo>
                      <a:lnTo>
                        <a:pt x="33" y="109"/>
                      </a:lnTo>
                      <a:lnTo>
                        <a:pt x="27" y="115"/>
                      </a:lnTo>
                      <a:lnTo>
                        <a:pt x="19" y="120"/>
                      </a:lnTo>
                      <a:lnTo>
                        <a:pt x="14" y="125"/>
                      </a:lnTo>
                      <a:lnTo>
                        <a:pt x="6" y="129"/>
                      </a:lnTo>
                      <a:lnTo>
                        <a:pt x="3" y="132"/>
                      </a:lnTo>
                      <a:lnTo>
                        <a:pt x="2" y="134"/>
                      </a:lnTo>
                      <a:lnTo>
                        <a:pt x="0" y="135"/>
                      </a:lnTo>
                      <a:lnTo>
                        <a:pt x="2" y="138"/>
                      </a:lnTo>
                      <a:lnTo>
                        <a:pt x="5" y="142"/>
                      </a:lnTo>
                      <a:lnTo>
                        <a:pt x="8" y="144"/>
                      </a:lnTo>
                      <a:lnTo>
                        <a:pt x="13" y="145"/>
                      </a:lnTo>
                      <a:lnTo>
                        <a:pt x="17" y="144"/>
                      </a:lnTo>
                      <a:lnTo>
                        <a:pt x="20" y="144"/>
                      </a:lnTo>
                      <a:lnTo>
                        <a:pt x="25" y="142"/>
                      </a:lnTo>
                      <a:lnTo>
                        <a:pt x="28" y="140"/>
                      </a:lnTo>
                      <a:lnTo>
                        <a:pt x="31" y="138"/>
                      </a:lnTo>
                      <a:lnTo>
                        <a:pt x="38" y="135"/>
                      </a:lnTo>
                      <a:lnTo>
                        <a:pt x="44" y="132"/>
                      </a:lnTo>
                      <a:lnTo>
                        <a:pt x="49" y="128"/>
                      </a:lnTo>
                      <a:lnTo>
                        <a:pt x="55" y="123"/>
                      </a:lnTo>
                      <a:lnTo>
                        <a:pt x="64" y="115"/>
                      </a:lnTo>
                      <a:lnTo>
                        <a:pt x="72" y="109"/>
                      </a:lnTo>
                      <a:lnTo>
                        <a:pt x="89" y="101"/>
                      </a:lnTo>
                      <a:lnTo>
                        <a:pt x="105" y="97"/>
                      </a:lnTo>
                      <a:lnTo>
                        <a:pt x="112" y="93"/>
                      </a:lnTo>
                      <a:lnTo>
                        <a:pt x="121" y="90"/>
                      </a:lnTo>
                      <a:lnTo>
                        <a:pt x="129" y="85"/>
                      </a:lnTo>
                      <a:lnTo>
                        <a:pt x="138" y="79"/>
                      </a:lnTo>
                      <a:lnTo>
                        <a:pt x="143" y="77"/>
                      </a:lnTo>
                      <a:lnTo>
                        <a:pt x="149" y="73"/>
                      </a:lnTo>
                      <a:lnTo>
                        <a:pt x="153" y="69"/>
                      </a:lnTo>
                      <a:lnTo>
                        <a:pt x="158" y="64"/>
                      </a:lnTo>
                      <a:lnTo>
                        <a:pt x="162" y="60"/>
                      </a:lnTo>
                      <a:lnTo>
                        <a:pt x="168" y="56"/>
                      </a:lnTo>
                      <a:lnTo>
                        <a:pt x="173" y="52"/>
                      </a:lnTo>
                      <a:lnTo>
                        <a:pt x="179" y="50"/>
                      </a:lnTo>
                      <a:lnTo>
                        <a:pt x="176" y="50"/>
                      </a:lnTo>
                      <a:lnTo>
                        <a:pt x="173" y="5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1" name="Freeform 123">
                  <a:extLst>
                    <a:ext uri="{FF2B5EF4-FFF2-40B4-BE49-F238E27FC236}">
                      <a16:creationId xmlns:a16="http://schemas.microsoft.com/office/drawing/2014/main" id="{051FC62A-A5AF-423E-8E20-339A8A4590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7173" y="7891649"/>
                  <a:ext cx="100638" cy="75478"/>
                </a:xfrm>
                <a:custGeom>
                  <a:avLst/>
                  <a:gdLst/>
                  <a:ahLst/>
                  <a:cxnLst>
                    <a:cxn ang="0">
                      <a:pos x="178" y="44"/>
                    </a:cxn>
                    <a:cxn ang="0">
                      <a:pos x="187" y="31"/>
                    </a:cxn>
                    <a:cxn ang="0">
                      <a:pos x="192" y="17"/>
                    </a:cxn>
                    <a:cxn ang="0">
                      <a:pos x="191" y="8"/>
                    </a:cxn>
                    <a:cxn ang="0">
                      <a:pos x="188" y="3"/>
                    </a:cxn>
                    <a:cxn ang="0">
                      <a:pos x="178" y="0"/>
                    </a:cxn>
                    <a:cxn ang="0">
                      <a:pos x="166" y="0"/>
                    </a:cxn>
                    <a:cxn ang="0">
                      <a:pos x="153" y="2"/>
                    </a:cxn>
                    <a:cxn ang="0">
                      <a:pos x="142" y="7"/>
                    </a:cxn>
                    <a:cxn ang="0">
                      <a:pos x="127" y="17"/>
                    </a:cxn>
                    <a:cxn ang="0">
                      <a:pos x="109" y="34"/>
                    </a:cxn>
                    <a:cxn ang="0">
                      <a:pos x="99" y="49"/>
                    </a:cxn>
                    <a:cxn ang="0">
                      <a:pos x="97" y="64"/>
                    </a:cxn>
                    <a:cxn ang="0">
                      <a:pos x="91" y="78"/>
                    </a:cxn>
                    <a:cxn ang="0">
                      <a:pos x="80" y="87"/>
                    </a:cxn>
                    <a:cxn ang="0">
                      <a:pos x="68" y="94"/>
                    </a:cxn>
                    <a:cxn ang="0">
                      <a:pos x="57" y="97"/>
                    </a:cxn>
                    <a:cxn ang="0">
                      <a:pos x="44" y="99"/>
                    </a:cxn>
                    <a:cxn ang="0">
                      <a:pos x="35" y="105"/>
                    </a:cxn>
                    <a:cxn ang="0">
                      <a:pos x="27" y="115"/>
                    </a:cxn>
                    <a:cxn ang="0">
                      <a:pos x="14" y="125"/>
                    </a:cxn>
                    <a:cxn ang="0">
                      <a:pos x="3" y="132"/>
                    </a:cxn>
                    <a:cxn ang="0">
                      <a:pos x="0" y="135"/>
                    </a:cxn>
                    <a:cxn ang="0">
                      <a:pos x="5" y="142"/>
                    </a:cxn>
                    <a:cxn ang="0">
                      <a:pos x="13" y="145"/>
                    </a:cxn>
                    <a:cxn ang="0">
                      <a:pos x="20" y="144"/>
                    </a:cxn>
                    <a:cxn ang="0">
                      <a:pos x="28" y="140"/>
                    </a:cxn>
                    <a:cxn ang="0">
                      <a:pos x="38" y="135"/>
                    </a:cxn>
                    <a:cxn ang="0">
                      <a:pos x="49" y="128"/>
                    </a:cxn>
                    <a:cxn ang="0">
                      <a:pos x="64" y="115"/>
                    </a:cxn>
                    <a:cxn ang="0">
                      <a:pos x="89" y="101"/>
                    </a:cxn>
                    <a:cxn ang="0">
                      <a:pos x="112" y="93"/>
                    </a:cxn>
                    <a:cxn ang="0">
                      <a:pos x="129" y="85"/>
                    </a:cxn>
                    <a:cxn ang="0">
                      <a:pos x="143" y="77"/>
                    </a:cxn>
                    <a:cxn ang="0">
                      <a:pos x="153" y="69"/>
                    </a:cxn>
                    <a:cxn ang="0">
                      <a:pos x="162" y="60"/>
                    </a:cxn>
                    <a:cxn ang="0">
                      <a:pos x="173" y="52"/>
                    </a:cxn>
                    <a:cxn ang="0">
                      <a:pos x="176" y="50"/>
                    </a:cxn>
                  </a:cxnLst>
                  <a:rect l="0" t="0" r="r" b="b"/>
                  <a:pathLst>
                    <a:path w="192" h="145">
                      <a:moveTo>
                        <a:pt x="173" y="50"/>
                      </a:moveTo>
                      <a:lnTo>
                        <a:pt x="178" y="44"/>
                      </a:lnTo>
                      <a:lnTo>
                        <a:pt x="182" y="38"/>
                      </a:lnTo>
                      <a:lnTo>
                        <a:pt x="187" y="31"/>
                      </a:lnTo>
                      <a:lnTo>
                        <a:pt x="190" y="23"/>
                      </a:lnTo>
                      <a:lnTo>
                        <a:pt x="192" y="17"/>
                      </a:lnTo>
                      <a:lnTo>
                        <a:pt x="192" y="10"/>
                      </a:lnTo>
                      <a:lnTo>
                        <a:pt x="191" y="8"/>
                      </a:lnTo>
                      <a:lnTo>
                        <a:pt x="190" y="6"/>
                      </a:lnTo>
                      <a:lnTo>
                        <a:pt x="188" y="3"/>
                      </a:lnTo>
                      <a:lnTo>
                        <a:pt x="184" y="2"/>
                      </a:lnTo>
                      <a:lnTo>
                        <a:pt x="178" y="0"/>
                      </a:lnTo>
                      <a:lnTo>
                        <a:pt x="172" y="0"/>
                      </a:lnTo>
                      <a:lnTo>
                        <a:pt x="166" y="0"/>
                      </a:lnTo>
                      <a:lnTo>
                        <a:pt x="160" y="0"/>
                      </a:lnTo>
                      <a:lnTo>
                        <a:pt x="153" y="2"/>
                      </a:lnTo>
                      <a:lnTo>
                        <a:pt x="148" y="3"/>
                      </a:lnTo>
                      <a:lnTo>
                        <a:pt x="142" y="7"/>
                      </a:lnTo>
                      <a:lnTo>
                        <a:pt x="137" y="10"/>
                      </a:lnTo>
                      <a:lnTo>
                        <a:pt x="127" y="17"/>
                      </a:lnTo>
                      <a:lnTo>
                        <a:pt x="118" y="26"/>
                      </a:lnTo>
                      <a:lnTo>
                        <a:pt x="109" y="34"/>
                      </a:lnTo>
                      <a:lnTo>
                        <a:pt x="102" y="43"/>
                      </a:lnTo>
                      <a:lnTo>
                        <a:pt x="99" y="49"/>
                      </a:lnTo>
                      <a:lnTo>
                        <a:pt x="97" y="57"/>
                      </a:lnTo>
                      <a:lnTo>
                        <a:pt x="97" y="64"/>
                      </a:lnTo>
                      <a:lnTo>
                        <a:pt x="96" y="73"/>
                      </a:lnTo>
                      <a:lnTo>
                        <a:pt x="91" y="78"/>
                      </a:lnTo>
                      <a:lnTo>
                        <a:pt x="87" y="82"/>
                      </a:lnTo>
                      <a:lnTo>
                        <a:pt x="80" y="87"/>
                      </a:lnTo>
                      <a:lnTo>
                        <a:pt x="72" y="91"/>
                      </a:lnTo>
                      <a:lnTo>
                        <a:pt x="68" y="94"/>
                      </a:lnTo>
                      <a:lnTo>
                        <a:pt x="62" y="97"/>
                      </a:lnTo>
                      <a:lnTo>
                        <a:pt x="57" y="97"/>
                      </a:lnTo>
                      <a:lnTo>
                        <a:pt x="49" y="97"/>
                      </a:lnTo>
                      <a:lnTo>
                        <a:pt x="44" y="99"/>
                      </a:lnTo>
                      <a:lnTo>
                        <a:pt x="38" y="102"/>
                      </a:lnTo>
                      <a:lnTo>
                        <a:pt x="35" y="105"/>
                      </a:lnTo>
                      <a:lnTo>
                        <a:pt x="33" y="109"/>
                      </a:lnTo>
                      <a:lnTo>
                        <a:pt x="27" y="115"/>
                      </a:lnTo>
                      <a:lnTo>
                        <a:pt x="19" y="120"/>
                      </a:lnTo>
                      <a:lnTo>
                        <a:pt x="14" y="125"/>
                      </a:lnTo>
                      <a:lnTo>
                        <a:pt x="6" y="129"/>
                      </a:lnTo>
                      <a:lnTo>
                        <a:pt x="3" y="132"/>
                      </a:lnTo>
                      <a:lnTo>
                        <a:pt x="2" y="134"/>
                      </a:lnTo>
                      <a:lnTo>
                        <a:pt x="0" y="135"/>
                      </a:lnTo>
                      <a:lnTo>
                        <a:pt x="2" y="138"/>
                      </a:lnTo>
                      <a:lnTo>
                        <a:pt x="5" y="142"/>
                      </a:lnTo>
                      <a:lnTo>
                        <a:pt x="8" y="144"/>
                      </a:lnTo>
                      <a:lnTo>
                        <a:pt x="13" y="145"/>
                      </a:lnTo>
                      <a:lnTo>
                        <a:pt x="17" y="144"/>
                      </a:lnTo>
                      <a:lnTo>
                        <a:pt x="20" y="144"/>
                      </a:lnTo>
                      <a:lnTo>
                        <a:pt x="25" y="142"/>
                      </a:lnTo>
                      <a:lnTo>
                        <a:pt x="28" y="140"/>
                      </a:lnTo>
                      <a:lnTo>
                        <a:pt x="31" y="138"/>
                      </a:lnTo>
                      <a:lnTo>
                        <a:pt x="38" y="135"/>
                      </a:lnTo>
                      <a:lnTo>
                        <a:pt x="44" y="132"/>
                      </a:lnTo>
                      <a:lnTo>
                        <a:pt x="49" y="128"/>
                      </a:lnTo>
                      <a:lnTo>
                        <a:pt x="55" y="123"/>
                      </a:lnTo>
                      <a:lnTo>
                        <a:pt x="64" y="115"/>
                      </a:lnTo>
                      <a:lnTo>
                        <a:pt x="72" y="109"/>
                      </a:lnTo>
                      <a:lnTo>
                        <a:pt x="89" y="101"/>
                      </a:lnTo>
                      <a:lnTo>
                        <a:pt x="105" y="97"/>
                      </a:lnTo>
                      <a:lnTo>
                        <a:pt x="112" y="93"/>
                      </a:lnTo>
                      <a:lnTo>
                        <a:pt x="121" y="90"/>
                      </a:lnTo>
                      <a:lnTo>
                        <a:pt x="129" y="85"/>
                      </a:lnTo>
                      <a:lnTo>
                        <a:pt x="138" y="79"/>
                      </a:lnTo>
                      <a:lnTo>
                        <a:pt x="143" y="77"/>
                      </a:lnTo>
                      <a:lnTo>
                        <a:pt x="149" y="73"/>
                      </a:lnTo>
                      <a:lnTo>
                        <a:pt x="153" y="69"/>
                      </a:lnTo>
                      <a:lnTo>
                        <a:pt x="158" y="64"/>
                      </a:lnTo>
                      <a:lnTo>
                        <a:pt x="162" y="60"/>
                      </a:lnTo>
                      <a:lnTo>
                        <a:pt x="168" y="56"/>
                      </a:lnTo>
                      <a:lnTo>
                        <a:pt x="173" y="52"/>
                      </a:lnTo>
                      <a:lnTo>
                        <a:pt x="179" y="50"/>
                      </a:lnTo>
                      <a:lnTo>
                        <a:pt x="176" y="50"/>
                      </a:lnTo>
                      <a:lnTo>
                        <a:pt x="173" y="5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2" name="Freeform 124">
                  <a:extLst>
                    <a:ext uri="{FF2B5EF4-FFF2-40B4-BE49-F238E27FC236}">
                      <a16:creationId xmlns:a16="http://schemas.microsoft.com/office/drawing/2014/main" id="{1344CD4C-258F-403C-977E-03F3269CAE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289" y="7973417"/>
                  <a:ext cx="22014" cy="94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5" y="2"/>
                    </a:cxn>
                    <a:cxn ang="0">
                      <a:pos x="14" y="4"/>
                    </a:cxn>
                    <a:cxn ang="0">
                      <a:pos x="8" y="5"/>
                    </a:cxn>
                    <a:cxn ang="0">
                      <a:pos x="4" y="8"/>
                    </a:cxn>
                    <a:cxn ang="0">
                      <a:pos x="3" y="10"/>
                    </a:cxn>
                    <a:cxn ang="0">
                      <a:pos x="2" y="12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26" y="18"/>
                    </a:cxn>
                    <a:cxn ang="0">
                      <a:pos x="32" y="18"/>
                    </a:cxn>
                    <a:cxn ang="0">
                      <a:pos x="37" y="15"/>
                    </a:cxn>
                    <a:cxn ang="0">
                      <a:pos x="43" y="11"/>
                    </a:cxn>
                    <a:cxn ang="0">
                      <a:pos x="47" y="5"/>
                    </a:cxn>
                    <a:cxn ang="0">
                      <a:pos x="45" y="2"/>
                    </a:cxn>
                    <a:cxn ang="0">
                      <a:pos x="42" y="0"/>
                    </a:cxn>
                    <a:cxn ang="0">
                      <a:pos x="36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47" h="18">
                      <a:moveTo>
                        <a:pt x="36" y="0"/>
                      </a:moveTo>
                      <a:lnTo>
                        <a:pt x="25" y="2"/>
                      </a:lnTo>
                      <a:lnTo>
                        <a:pt x="14" y="4"/>
                      </a:lnTo>
                      <a:lnTo>
                        <a:pt x="8" y="5"/>
                      </a:lnTo>
                      <a:lnTo>
                        <a:pt x="4" y="8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13" y="18"/>
                      </a:lnTo>
                      <a:lnTo>
                        <a:pt x="26" y="18"/>
                      </a:lnTo>
                      <a:lnTo>
                        <a:pt x="32" y="18"/>
                      </a:lnTo>
                      <a:lnTo>
                        <a:pt x="37" y="15"/>
                      </a:lnTo>
                      <a:lnTo>
                        <a:pt x="43" y="11"/>
                      </a:lnTo>
                      <a:lnTo>
                        <a:pt x="47" y="5"/>
                      </a:lnTo>
                      <a:lnTo>
                        <a:pt x="45" y="2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3" name="Freeform 125">
                  <a:extLst>
                    <a:ext uri="{FF2B5EF4-FFF2-40B4-BE49-F238E27FC236}">
                      <a16:creationId xmlns:a16="http://schemas.microsoft.com/office/drawing/2014/main" id="{2BEEE77B-0287-4E9F-94D4-4ADB0D49D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6289" y="7973417"/>
                  <a:ext cx="22014" cy="9435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5" y="2"/>
                    </a:cxn>
                    <a:cxn ang="0">
                      <a:pos x="14" y="4"/>
                    </a:cxn>
                    <a:cxn ang="0">
                      <a:pos x="8" y="5"/>
                    </a:cxn>
                    <a:cxn ang="0">
                      <a:pos x="4" y="8"/>
                    </a:cxn>
                    <a:cxn ang="0">
                      <a:pos x="3" y="10"/>
                    </a:cxn>
                    <a:cxn ang="0">
                      <a:pos x="2" y="12"/>
                    </a:cxn>
                    <a:cxn ang="0">
                      <a:pos x="0" y="14"/>
                    </a:cxn>
                    <a:cxn ang="0">
                      <a:pos x="0" y="18"/>
                    </a:cxn>
                    <a:cxn ang="0">
                      <a:pos x="13" y="18"/>
                    </a:cxn>
                    <a:cxn ang="0">
                      <a:pos x="26" y="18"/>
                    </a:cxn>
                    <a:cxn ang="0">
                      <a:pos x="32" y="18"/>
                    </a:cxn>
                    <a:cxn ang="0">
                      <a:pos x="37" y="15"/>
                    </a:cxn>
                    <a:cxn ang="0">
                      <a:pos x="43" y="11"/>
                    </a:cxn>
                    <a:cxn ang="0">
                      <a:pos x="47" y="5"/>
                    </a:cxn>
                    <a:cxn ang="0">
                      <a:pos x="45" y="2"/>
                    </a:cxn>
                    <a:cxn ang="0">
                      <a:pos x="42" y="0"/>
                    </a:cxn>
                    <a:cxn ang="0">
                      <a:pos x="36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47" h="18">
                      <a:moveTo>
                        <a:pt x="36" y="0"/>
                      </a:moveTo>
                      <a:lnTo>
                        <a:pt x="25" y="2"/>
                      </a:lnTo>
                      <a:lnTo>
                        <a:pt x="14" y="4"/>
                      </a:lnTo>
                      <a:lnTo>
                        <a:pt x="8" y="5"/>
                      </a:lnTo>
                      <a:lnTo>
                        <a:pt x="4" y="8"/>
                      </a:lnTo>
                      <a:lnTo>
                        <a:pt x="3" y="10"/>
                      </a:lnTo>
                      <a:lnTo>
                        <a:pt x="2" y="12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13" y="18"/>
                      </a:lnTo>
                      <a:lnTo>
                        <a:pt x="26" y="18"/>
                      </a:lnTo>
                      <a:lnTo>
                        <a:pt x="32" y="18"/>
                      </a:lnTo>
                      <a:lnTo>
                        <a:pt x="37" y="15"/>
                      </a:lnTo>
                      <a:lnTo>
                        <a:pt x="43" y="11"/>
                      </a:lnTo>
                      <a:lnTo>
                        <a:pt x="47" y="5"/>
                      </a:lnTo>
                      <a:lnTo>
                        <a:pt x="45" y="2"/>
                      </a:lnTo>
                      <a:lnTo>
                        <a:pt x="42" y="0"/>
                      </a:lnTo>
                      <a:lnTo>
                        <a:pt x="36" y="0"/>
                      </a:lnTo>
                      <a:lnTo>
                        <a:pt x="3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4" name="Freeform 126">
                  <a:extLst>
                    <a:ext uri="{FF2B5EF4-FFF2-40B4-BE49-F238E27FC236}">
                      <a16:creationId xmlns:a16="http://schemas.microsoft.com/office/drawing/2014/main" id="{95DAA2D1-B612-44E0-8EB4-5A7509B9BE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30" y="7995432"/>
                  <a:ext cx="12580" cy="6290"/>
                </a:xfrm>
                <a:custGeom>
                  <a:avLst/>
                  <a:gdLst/>
                  <a:ahLst/>
                  <a:cxnLst>
                    <a:cxn ang="0">
                      <a:pos x="23" y="5"/>
                    </a:cxn>
                    <a:cxn ang="0">
                      <a:pos x="21" y="3"/>
                    </a:cxn>
                    <a:cxn ang="0">
                      <a:pos x="18" y="2"/>
                    </a:cxn>
                    <a:cxn ang="0">
                      <a:pos x="15" y="0"/>
                    </a:cxn>
                    <a:cxn ang="0">
                      <a:pos x="12" y="0"/>
                    </a:cxn>
                    <a:cxn ang="0">
                      <a:pos x="9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10" y="17"/>
                    </a:cxn>
                    <a:cxn ang="0">
                      <a:pos x="19" y="15"/>
                    </a:cxn>
                    <a:cxn ang="0">
                      <a:pos x="22" y="14"/>
                    </a:cxn>
                    <a:cxn ang="0">
                      <a:pos x="24" y="12"/>
                    </a:cxn>
                    <a:cxn ang="0">
                      <a:pos x="24" y="9"/>
                    </a:cxn>
                    <a:cxn ang="0">
                      <a:pos x="23" y="5"/>
                    </a:cxn>
                  </a:cxnLst>
                  <a:rect l="0" t="0" r="r" b="b"/>
                  <a:pathLst>
                    <a:path w="24" h="17">
                      <a:moveTo>
                        <a:pt x="23" y="5"/>
                      </a:moveTo>
                      <a:lnTo>
                        <a:pt x="21" y="3"/>
                      </a:lnTo>
                      <a:lnTo>
                        <a:pt x="18" y="2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19" y="15"/>
                      </a:lnTo>
                      <a:lnTo>
                        <a:pt x="22" y="14"/>
                      </a:lnTo>
                      <a:lnTo>
                        <a:pt x="24" y="12"/>
                      </a:lnTo>
                      <a:lnTo>
                        <a:pt x="24" y="9"/>
                      </a:lnTo>
                      <a:lnTo>
                        <a:pt x="23" y="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5" name="Freeform 127">
                  <a:extLst>
                    <a:ext uri="{FF2B5EF4-FFF2-40B4-BE49-F238E27FC236}">
                      <a16:creationId xmlns:a16="http://schemas.microsoft.com/office/drawing/2014/main" id="{790B07B0-FB59-4B70-8485-413608ABD2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1130" y="7995432"/>
                  <a:ext cx="12580" cy="6290"/>
                </a:xfrm>
                <a:custGeom>
                  <a:avLst/>
                  <a:gdLst/>
                  <a:ahLst/>
                  <a:cxnLst>
                    <a:cxn ang="0">
                      <a:pos x="23" y="5"/>
                    </a:cxn>
                    <a:cxn ang="0">
                      <a:pos x="21" y="3"/>
                    </a:cxn>
                    <a:cxn ang="0">
                      <a:pos x="18" y="2"/>
                    </a:cxn>
                    <a:cxn ang="0">
                      <a:pos x="15" y="0"/>
                    </a:cxn>
                    <a:cxn ang="0">
                      <a:pos x="12" y="0"/>
                    </a:cxn>
                    <a:cxn ang="0">
                      <a:pos x="9" y="0"/>
                    </a:cxn>
                    <a:cxn ang="0">
                      <a:pos x="5" y="2"/>
                    </a:cxn>
                    <a:cxn ang="0">
                      <a:pos x="2" y="3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10" y="17"/>
                    </a:cxn>
                    <a:cxn ang="0">
                      <a:pos x="19" y="15"/>
                    </a:cxn>
                    <a:cxn ang="0">
                      <a:pos x="22" y="14"/>
                    </a:cxn>
                    <a:cxn ang="0">
                      <a:pos x="24" y="12"/>
                    </a:cxn>
                    <a:cxn ang="0">
                      <a:pos x="24" y="9"/>
                    </a:cxn>
                    <a:cxn ang="0">
                      <a:pos x="23" y="5"/>
                    </a:cxn>
                  </a:cxnLst>
                  <a:rect l="0" t="0" r="r" b="b"/>
                  <a:pathLst>
                    <a:path w="24" h="17">
                      <a:moveTo>
                        <a:pt x="23" y="5"/>
                      </a:moveTo>
                      <a:lnTo>
                        <a:pt x="21" y="3"/>
                      </a:lnTo>
                      <a:lnTo>
                        <a:pt x="18" y="2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9" y="0"/>
                      </a:lnTo>
                      <a:lnTo>
                        <a:pt x="5" y="2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10" y="17"/>
                      </a:lnTo>
                      <a:lnTo>
                        <a:pt x="19" y="15"/>
                      </a:lnTo>
                      <a:lnTo>
                        <a:pt x="22" y="14"/>
                      </a:lnTo>
                      <a:lnTo>
                        <a:pt x="24" y="12"/>
                      </a:lnTo>
                      <a:lnTo>
                        <a:pt x="24" y="9"/>
                      </a:lnTo>
                      <a:lnTo>
                        <a:pt x="23" y="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6" name="Freeform 128">
                  <a:extLst>
                    <a:ext uri="{FF2B5EF4-FFF2-40B4-BE49-F238E27FC236}">
                      <a16:creationId xmlns:a16="http://schemas.microsoft.com/office/drawing/2014/main" id="{CC74BABD-A78D-4DE1-8B8D-9908CF51E38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971" y="8011157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3" y="5"/>
                    </a:cxn>
                    <a:cxn ang="0">
                      <a:pos x="7" y="5"/>
                    </a:cxn>
                    <a:cxn ang="0">
                      <a:pos x="7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5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3" y="5"/>
                      </a:lnTo>
                      <a:lnTo>
                        <a:pt x="7" y="5"/>
                      </a:lnTo>
                      <a:lnTo>
                        <a:pt x="7" y="2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7" name="Freeform 129">
                  <a:extLst>
                    <a:ext uri="{FF2B5EF4-FFF2-40B4-BE49-F238E27FC236}">
                      <a16:creationId xmlns:a16="http://schemas.microsoft.com/office/drawing/2014/main" id="{2D05F438-1A85-4DA0-9632-32312F1B84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5971" y="8011157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3" y="5"/>
                    </a:cxn>
                    <a:cxn ang="0">
                      <a:pos x="7" y="5"/>
                    </a:cxn>
                    <a:cxn ang="0">
                      <a:pos x="7" y="2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7" h="5">
                      <a:moveTo>
                        <a:pt x="7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5"/>
                      </a:lnTo>
                      <a:lnTo>
                        <a:pt x="3" y="5"/>
                      </a:lnTo>
                      <a:lnTo>
                        <a:pt x="7" y="5"/>
                      </a:lnTo>
                      <a:lnTo>
                        <a:pt x="7" y="2"/>
                      </a:lnTo>
                      <a:lnTo>
                        <a:pt x="7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8" name="Freeform 130">
                  <a:extLst>
                    <a:ext uri="{FF2B5EF4-FFF2-40B4-BE49-F238E27FC236}">
                      <a16:creationId xmlns:a16="http://schemas.microsoft.com/office/drawing/2014/main" id="{3FB1F98C-8439-4A42-8CF3-5E638A985F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46" y="8017446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12"/>
                    </a:cxn>
                    <a:cxn ang="0">
                      <a:pos x="6" y="12"/>
                    </a:cxn>
                    <a:cxn ang="0">
                      <a:pos x="11" y="12"/>
                    </a:cxn>
                    <a:cxn ang="0">
                      <a:pos x="11" y="8"/>
                    </a:cxn>
                    <a:cxn ang="0">
                      <a:pos x="11" y="4"/>
                    </a:cxn>
                    <a:cxn ang="0">
                      <a:pos x="10" y="2"/>
                    </a:cxn>
                    <a:cxn ang="0">
                      <a:pos x="9" y="1"/>
                    </a:cxn>
                    <a:cxn ang="0">
                      <a:pos x="8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1" y="12"/>
                      </a:lnTo>
                      <a:lnTo>
                        <a:pt x="11" y="8"/>
                      </a:lnTo>
                      <a:lnTo>
                        <a:pt x="11" y="4"/>
                      </a:lnTo>
                      <a:lnTo>
                        <a:pt x="10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09" name="Freeform 131">
                  <a:extLst>
                    <a:ext uri="{FF2B5EF4-FFF2-40B4-BE49-F238E27FC236}">
                      <a16:creationId xmlns:a16="http://schemas.microsoft.com/office/drawing/2014/main" id="{B2090971-3BB4-43AF-9AB1-B2E1E2187CE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0246" y="8017446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12"/>
                    </a:cxn>
                    <a:cxn ang="0">
                      <a:pos x="6" y="12"/>
                    </a:cxn>
                    <a:cxn ang="0">
                      <a:pos x="11" y="12"/>
                    </a:cxn>
                    <a:cxn ang="0">
                      <a:pos x="11" y="8"/>
                    </a:cxn>
                    <a:cxn ang="0">
                      <a:pos x="11" y="4"/>
                    </a:cxn>
                    <a:cxn ang="0">
                      <a:pos x="10" y="2"/>
                    </a:cxn>
                    <a:cxn ang="0">
                      <a:pos x="9" y="1"/>
                    </a:cxn>
                    <a:cxn ang="0">
                      <a:pos x="8" y="1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1" h="12">
                      <a:moveTo>
                        <a:pt x="6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12"/>
                      </a:lnTo>
                      <a:lnTo>
                        <a:pt x="6" y="12"/>
                      </a:lnTo>
                      <a:lnTo>
                        <a:pt x="11" y="12"/>
                      </a:lnTo>
                      <a:lnTo>
                        <a:pt x="11" y="8"/>
                      </a:lnTo>
                      <a:lnTo>
                        <a:pt x="11" y="4"/>
                      </a:lnTo>
                      <a:lnTo>
                        <a:pt x="10" y="2"/>
                      </a:lnTo>
                      <a:lnTo>
                        <a:pt x="9" y="1"/>
                      </a:lnTo>
                      <a:lnTo>
                        <a:pt x="8" y="1"/>
                      </a:lnTo>
                      <a:lnTo>
                        <a:pt x="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0" name="Freeform 132">
                  <a:extLst>
                    <a:ext uri="{FF2B5EF4-FFF2-40B4-BE49-F238E27FC236}">
                      <a16:creationId xmlns:a16="http://schemas.microsoft.com/office/drawing/2014/main" id="{C5867247-6192-41AB-9C48-DBE9A8EE75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362" y="8023736"/>
                  <a:ext cx="22014" cy="6290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14" y="1"/>
                    </a:cxn>
                    <a:cxn ang="0">
                      <a:pos x="11" y="2"/>
                    </a:cxn>
                    <a:cxn ang="0">
                      <a:pos x="9" y="3"/>
                    </a:cxn>
                    <a:cxn ang="0">
                      <a:pos x="6" y="6"/>
                    </a:cxn>
                    <a:cxn ang="0">
                      <a:pos x="5" y="7"/>
                    </a:cxn>
                    <a:cxn ang="0">
                      <a:pos x="4" y="8"/>
                    </a:cxn>
                    <a:cxn ang="0">
                      <a:pos x="2" y="8"/>
                    </a:cxn>
                    <a:cxn ang="0">
                      <a:pos x="0" y="6"/>
                    </a:cxn>
                    <a:cxn ang="0">
                      <a:pos x="0" y="11"/>
                    </a:cxn>
                    <a:cxn ang="0">
                      <a:pos x="0" y="12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32" y="12"/>
                    </a:cxn>
                    <a:cxn ang="0">
                      <a:pos x="42" y="12"/>
                    </a:cxn>
                    <a:cxn ang="0">
                      <a:pos x="42" y="11"/>
                    </a:cxn>
                    <a:cxn ang="0">
                      <a:pos x="42" y="6"/>
                    </a:cxn>
                    <a:cxn ang="0">
                      <a:pos x="39" y="8"/>
                    </a:cxn>
                    <a:cxn ang="0">
                      <a:pos x="36" y="8"/>
                    </a:cxn>
                    <a:cxn ang="0">
                      <a:pos x="33" y="7"/>
                    </a:cxn>
                    <a:cxn ang="0">
                      <a:pos x="30" y="6"/>
                    </a:cxn>
                    <a:cxn ang="0">
                      <a:pos x="23" y="2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2" h="12">
                      <a:moveTo>
                        <a:pt x="17" y="0"/>
                      </a:moveTo>
                      <a:lnTo>
                        <a:pt x="14" y="1"/>
                      </a:lnTo>
                      <a:lnTo>
                        <a:pt x="11" y="2"/>
                      </a:lnTo>
                      <a:lnTo>
                        <a:pt x="9" y="3"/>
                      </a:lnTo>
                      <a:lnTo>
                        <a:pt x="6" y="6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32" y="12"/>
                      </a:lnTo>
                      <a:lnTo>
                        <a:pt x="42" y="12"/>
                      </a:lnTo>
                      <a:lnTo>
                        <a:pt x="42" y="11"/>
                      </a:lnTo>
                      <a:lnTo>
                        <a:pt x="42" y="6"/>
                      </a:lnTo>
                      <a:lnTo>
                        <a:pt x="39" y="8"/>
                      </a:lnTo>
                      <a:lnTo>
                        <a:pt x="36" y="8"/>
                      </a:lnTo>
                      <a:lnTo>
                        <a:pt x="33" y="7"/>
                      </a:lnTo>
                      <a:lnTo>
                        <a:pt x="30" y="6"/>
                      </a:lnTo>
                      <a:lnTo>
                        <a:pt x="23" y="2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1" name="Freeform 133">
                  <a:extLst>
                    <a:ext uri="{FF2B5EF4-FFF2-40B4-BE49-F238E27FC236}">
                      <a16:creationId xmlns:a16="http://schemas.microsoft.com/office/drawing/2014/main" id="{9B527EC9-7308-4C27-9CE7-A3A4E782AF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362" y="8023736"/>
                  <a:ext cx="22014" cy="6290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14" y="1"/>
                    </a:cxn>
                    <a:cxn ang="0">
                      <a:pos x="11" y="2"/>
                    </a:cxn>
                    <a:cxn ang="0">
                      <a:pos x="9" y="3"/>
                    </a:cxn>
                    <a:cxn ang="0">
                      <a:pos x="6" y="6"/>
                    </a:cxn>
                    <a:cxn ang="0">
                      <a:pos x="5" y="7"/>
                    </a:cxn>
                    <a:cxn ang="0">
                      <a:pos x="4" y="8"/>
                    </a:cxn>
                    <a:cxn ang="0">
                      <a:pos x="2" y="8"/>
                    </a:cxn>
                    <a:cxn ang="0">
                      <a:pos x="0" y="6"/>
                    </a:cxn>
                    <a:cxn ang="0">
                      <a:pos x="0" y="11"/>
                    </a:cxn>
                    <a:cxn ang="0">
                      <a:pos x="0" y="12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32" y="12"/>
                    </a:cxn>
                    <a:cxn ang="0">
                      <a:pos x="42" y="12"/>
                    </a:cxn>
                    <a:cxn ang="0">
                      <a:pos x="42" y="11"/>
                    </a:cxn>
                    <a:cxn ang="0">
                      <a:pos x="42" y="6"/>
                    </a:cxn>
                    <a:cxn ang="0">
                      <a:pos x="39" y="8"/>
                    </a:cxn>
                    <a:cxn ang="0">
                      <a:pos x="36" y="8"/>
                    </a:cxn>
                    <a:cxn ang="0">
                      <a:pos x="33" y="7"/>
                    </a:cxn>
                    <a:cxn ang="0">
                      <a:pos x="30" y="6"/>
                    </a:cxn>
                    <a:cxn ang="0">
                      <a:pos x="23" y="2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2" h="12">
                      <a:moveTo>
                        <a:pt x="17" y="0"/>
                      </a:moveTo>
                      <a:lnTo>
                        <a:pt x="14" y="1"/>
                      </a:lnTo>
                      <a:lnTo>
                        <a:pt x="11" y="2"/>
                      </a:lnTo>
                      <a:lnTo>
                        <a:pt x="9" y="3"/>
                      </a:lnTo>
                      <a:lnTo>
                        <a:pt x="6" y="6"/>
                      </a:lnTo>
                      <a:lnTo>
                        <a:pt x="5" y="7"/>
                      </a:lnTo>
                      <a:lnTo>
                        <a:pt x="4" y="8"/>
                      </a:lnTo>
                      <a:lnTo>
                        <a:pt x="2" y="8"/>
                      </a:lnTo>
                      <a:lnTo>
                        <a:pt x="0" y="6"/>
                      </a:lnTo>
                      <a:lnTo>
                        <a:pt x="0" y="11"/>
                      </a:lnTo>
                      <a:lnTo>
                        <a:pt x="0" y="12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32" y="12"/>
                      </a:lnTo>
                      <a:lnTo>
                        <a:pt x="42" y="12"/>
                      </a:lnTo>
                      <a:lnTo>
                        <a:pt x="42" y="11"/>
                      </a:lnTo>
                      <a:lnTo>
                        <a:pt x="42" y="6"/>
                      </a:lnTo>
                      <a:lnTo>
                        <a:pt x="39" y="8"/>
                      </a:lnTo>
                      <a:lnTo>
                        <a:pt x="36" y="8"/>
                      </a:lnTo>
                      <a:lnTo>
                        <a:pt x="33" y="7"/>
                      </a:lnTo>
                      <a:lnTo>
                        <a:pt x="30" y="6"/>
                      </a:lnTo>
                      <a:lnTo>
                        <a:pt x="23" y="2"/>
                      </a:lnTo>
                      <a:lnTo>
                        <a:pt x="17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2" name="Freeform 134">
                  <a:extLst>
                    <a:ext uri="{FF2B5EF4-FFF2-40B4-BE49-F238E27FC236}">
                      <a16:creationId xmlns:a16="http://schemas.microsoft.com/office/drawing/2014/main" id="{2BD73245-6CBF-497B-AAA8-991BEDFF4D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333" y="8014301"/>
                  <a:ext cx="37739" cy="28304"/>
                </a:xfrm>
                <a:custGeom>
                  <a:avLst/>
                  <a:gdLst/>
                  <a:ahLst/>
                  <a:cxnLst>
                    <a:cxn ang="0">
                      <a:pos x="35" y="7"/>
                    </a:cxn>
                    <a:cxn ang="0">
                      <a:pos x="40" y="4"/>
                    </a:cxn>
                    <a:cxn ang="0">
                      <a:pos x="46" y="1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2" y="0"/>
                    </a:cxn>
                    <a:cxn ang="0">
                      <a:pos x="65" y="3"/>
                    </a:cxn>
                    <a:cxn ang="0">
                      <a:pos x="67" y="4"/>
                    </a:cxn>
                    <a:cxn ang="0">
                      <a:pos x="68" y="6"/>
                    </a:cxn>
                    <a:cxn ang="0">
                      <a:pos x="71" y="8"/>
                    </a:cxn>
                    <a:cxn ang="0">
                      <a:pos x="71" y="11"/>
                    </a:cxn>
                    <a:cxn ang="0">
                      <a:pos x="71" y="15"/>
                    </a:cxn>
                    <a:cxn ang="0">
                      <a:pos x="71" y="19"/>
                    </a:cxn>
                    <a:cxn ang="0">
                      <a:pos x="62" y="19"/>
                    </a:cxn>
                    <a:cxn ang="0">
                      <a:pos x="53" y="19"/>
                    </a:cxn>
                    <a:cxn ang="0">
                      <a:pos x="61" y="25"/>
                    </a:cxn>
                    <a:cxn ang="0">
                      <a:pos x="64" y="25"/>
                    </a:cxn>
                    <a:cxn ang="0">
                      <a:pos x="64" y="27"/>
                    </a:cxn>
                    <a:cxn ang="0">
                      <a:pos x="63" y="29"/>
                    </a:cxn>
                    <a:cxn ang="0">
                      <a:pos x="61" y="30"/>
                    </a:cxn>
                    <a:cxn ang="0">
                      <a:pos x="57" y="31"/>
                    </a:cxn>
                    <a:cxn ang="0">
                      <a:pos x="52" y="34"/>
                    </a:cxn>
                    <a:cxn ang="0">
                      <a:pos x="46" y="37"/>
                    </a:cxn>
                    <a:cxn ang="0">
                      <a:pos x="42" y="38"/>
                    </a:cxn>
                    <a:cxn ang="0">
                      <a:pos x="39" y="40"/>
                    </a:cxn>
                    <a:cxn ang="0">
                      <a:pos x="36" y="45"/>
                    </a:cxn>
                    <a:cxn ang="0">
                      <a:pos x="35" y="49"/>
                    </a:cxn>
                    <a:cxn ang="0">
                      <a:pos x="26" y="52"/>
                    </a:cxn>
                    <a:cxn ang="0">
                      <a:pos x="17" y="53"/>
                    </a:cxn>
                    <a:cxn ang="0">
                      <a:pos x="9" y="55"/>
                    </a:cxn>
                    <a:cxn ang="0">
                      <a:pos x="0" y="55"/>
                    </a:cxn>
                    <a:cxn ang="0">
                      <a:pos x="2" y="49"/>
                    </a:cxn>
                    <a:cxn ang="0">
                      <a:pos x="6" y="44"/>
                    </a:cxn>
                    <a:cxn ang="0">
                      <a:pos x="10" y="39"/>
                    </a:cxn>
                    <a:cxn ang="0">
                      <a:pos x="15" y="35"/>
                    </a:cxn>
                    <a:cxn ang="0">
                      <a:pos x="25" y="27"/>
                    </a:cxn>
                    <a:cxn ang="0">
                      <a:pos x="35" y="19"/>
                    </a:cxn>
                    <a:cxn ang="0">
                      <a:pos x="36" y="18"/>
                    </a:cxn>
                    <a:cxn ang="0">
                      <a:pos x="40" y="16"/>
                    </a:cxn>
                    <a:cxn ang="0">
                      <a:pos x="40" y="14"/>
                    </a:cxn>
                    <a:cxn ang="0">
                      <a:pos x="40" y="11"/>
                    </a:cxn>
                    <a:cxn ang="0">
                      <a:pos x="39" y="9"/>
                    </a:cxn>
                    <a:cxn ang="0">
                      <a:pos x="35" y="7"/>
                    </a:cxn>
                  </a:cxnLst>
                  <a:rect l="0" t="0" r="r" b="b"/>
                  <a:pathLst>
                    <a:path w="71" h="55">
                      <a:moveTo>
                        <a:pt x="35" y="7"/>
                      </a:moveTo>
                      <a:lnTo>
                        <a:pt x="40" y="4"/>
                      </a:lnTo>
                      <a:lnTo>
                        <a:pt x="46" y="1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5" y="3"/>
                      </a:lnTo>
                      <a:lnTo>
                        <a:pt x="67" y="4"/>
                      </a:lnTo>
                      <a:lnTo>
                        <a:pt x="68" y="6"/>
                      </a:lnTo>
                      <a:lnTo>
                        <a:pt x="71" y="8"/>
                      </a:lnTo>
                      <a:lnTo>
                        <a:pt x="71" y="11"/>
                      </a:lnTo>
                      <a:lnTo>
                        <a:pt x="71" y="15"/>
                      </a:lnTo>
                      <a:lnTo>
                        <a:pt x="71" y="19"/>
                      </a:lnTo>
                      <a:lnTo>
                        <a:pt x="62" y="19"/>
                      </a:lnTo>
                      <a:lnTo>
                        <a:pt x="53" y="19"/>
                      </a:lnTo>
                      <a:lnTo>
                        <a:pt x="61" y="25"/>
                      </a:lnTo>
                      <a:lnTo>
                        <a:pt x="64" y="25"/>
                      </a:lnTo>
                      <a:lnTo>
                        <a:pt x="64" y="27"/>
                      </a:lnTo>
                      <a:lnTo>
                        <a:pt x="63" y="29"/>
                      </a:lnTo>
                      <a:lnTo>
                        <a:pt x="61" y="30"/>
                      </a:lnTo>
                      <a:lnTo>
                        <a:pt x="57" y="31"/>
                      </a:lnTo>
                      <a:lnTo>
                        <a:pt x="52" y="34"/>
                      </a:lnTo>
                      <a:lnTo>
                        <a:pt x="46" y="37"/>
                      </a:lnTo>
                      <a:lnTo>
                        <a:pt x="42" y="38"/>
                      </a:lnTo>
                      <a:lnTo>
                        <a:pt x="39" y="40"/>
                      </a:lnTo>
                      <a:lnTo>
                        <a:pt x="36" y="45"/>
                      </a:lnTo>
                      <a:lnTo>
                        <a:pt x="35" y="49"/>
                      </a:lnTo>
                      <a:lnTo>
                        <a:pt x="26" y="52"/>
                      </a:lnTo>
                      <a:lnTo>
                        <a:pt x="17" y="53"/>
                      </a:lnTo>
                      <a:lnTo>
                        <a:pt x="9" y="55"/>
                      </a:lnTo>
                      <a:lnTo>
                        <a:pt x="0" y="55"/>
                      </a:lnTo>
                      <a:lnTo>
                        <a:pt x="2" y="49"/>
                      </a:lnTo>
                      <a:lnTo>
                        <a:pt x="6" y="44"/>
                      </a:lnTo>
                      <a:lnTo>
                        <a:pt x="10" y="39"/>
                      </a:lnTo>
                      <a:lnTo>
                        <a:pt x="15" y="35"/>
                      </a:lnTo>
                      <a:lnTo>
                        <a:pt x="25" y="27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40" y="16"/>
                      </a:lnTo>
                      <a:lnTo>
                        <a:pt x="40" y="14"/>
                      </a:lnTo>
                      <a:lnTo>
                        <a:pt x="40" y="11"/>
                      </a:lnTo>
                      <a:lnTo>
                        <a:pt x="39" y="9"/>
                      </a:lnTo>
                      <a:lnTo>
                        <a:pt x="35" y="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3" name="Freeform 135">
                  <a:extLst>
                    <a:ext uri="{FF2B5EF4-FFF2-40B4-BE49-F238E27FC236}">
                      <a16:creationId xmlns:a16="http://schemas.microsoft.com/office/drawing/2014/main" id="{8084D69E-37E1-49ED-8A71-95C7380C7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333" y="8014301"/>
                  <a:ext cx="37739" cy="28304"/>
                </a:xfrm>
                <a:custGeom>
                  <a:avLst/>
                  <a:gdLst/>
                  <a:ahLst/>
                  <a:cxnLst>
                    <a:cxn ang="0">
                      <a:pos x="35" y="7"/>
                    </a:cxn>
                    <a:cxn ang="0">
                      <a:pos x="40" y="4"/>
                    </a:cxn>
                    <a:cxn ang="0">
                      <a:pos x="46" y="1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2" y="0"/>
                    </a:cxn>
                    <a:cxn ang="0">
                      <a:pos x="65" y="3"/>
                    </a:cxn>
                    <a:cxn ang="0">
                      <a:pos x="67" y="4"/>
                    </a:cxn>
                    <a:cxn ang="0">
                      <a:pos x="68" y="6"/>
                    </a:cxn>
                    <a:cxn ang="0">
                      <a:pos x="71" y="8"/>
                    </a:cxn>
                    <a:cxn ang="0">
                      <a:pos x="71" y="11"/>
                    </a:cxn>
                    <a:cxn ang="0">
                      <a:pos x="71" y="15"/>
                    </a:cxn>
                    <a:cxn ang="0">
                      <a:pos x="71" y="19"/>
                    </a:cxn>
                    <a:cxn ang="0">
                      <a:pos x="62" y="19"/>
                    </a:cxn>
                    <a:cxn ang="0">
                      <a:pos x="53" y="19"/>
                    </a:cxn>
                    <a:cxn ang="0">
                      <a:pos x="61" y="25"/>
                    </a:cxn>
                    <a:cxn ang="0">
                      <a:pos x="64" y="25"/>
                    </a:cxn>
                    <a:cxn ang="0">
                      <a:pos x="64" y="27"/>
                    </a:cxn>
                    <a:cxn ang="0">
                      <a:pos x="63" y="29"/>
                    </a:cxn>
                    <a:cxn ang="0">
                      <a:pos x="61" y="30"/>
                    </a:cxn>
                    <a:cxn ang="0">
                      <a:pos x="57" y="31"/>
                    </a:cxn>
                    <a:cxn ang="0">
                      <a:pos x="52" y="34"/>
                    </a:cxn>
                    <a:cxn ang="0">
                      <a:pos x="46" y="37"/>
                    </a:cxn>
                    <a:cxn ang="0">
                      <a:pos x="42" y="38"/>
                    </a:cxn>
                    <a:cxn ang="0">
                      <a:pos x="39" y="40"/>
                    </a:cxn>
                    <a:cxn ang="0">
                      <a:pos x="36" y="45"/>
                    </a:cxn>
                    <a:cxn ang="0">
                      <a:pos x="35" y="49"/>
                    </a:cxn>
                    <a:cxn ang="0">
                      <a:pos x="26" y="52"/>
                    </a:cxn>
                    <a:cxn ang="0">
                      <a:pos x="17" y="53"/>
                    </a:cxn>
                    <a:cxn ang="0">
                      <a:pos x="9" y="55"/>
                    </a:cxn>
                    <a:cxn ang="0">
                      <a:pos x="0" y="55"/>
                    </a:cxn>
                    <a:cxn ang="0">
                      <a:pos x="2" y="49"/>
                    </a:cxn>
                    <a:cxn ang="0">
                      <a:pos x="6" y="44"/>
                    </a:cxn>
                    <a:cxn ang="0">
                      <a:pos x="10" y="39"/>
                    </a:cxn>
                    <a:cxn ang="0">
                      <a:pos x="15" y="35"/>
                    </a:cxn>
                    <a:cxn ang="0">
                      <a:pos x="25" y="27"/>
                    </a:cxn>
                    <a:cxn ang="0">
                      <a:pos x="35" y="19"/>
                    </a:cxn>
                    <a:cxn ang="0">
                      <a:pos x="36" y="18"/>
                    </a:cxn>
                    <a:cxn ang="0">
                      <a:pos x="40" y="16"/>
                    </a:cxn>
                    <a:cxn ang="0">
                      <a:pos x="40" y="14"/>
                    </a:cxn>
                    <a:cxn ang="0">
                      <a:pos x="40" y="11"/>
                    </a:cxn>
                    <a:cxn ang="0">
                      <a:pos x="39" y="9"/>
                    </a:cxn>
                    <a:cxn ang="0">
                      <a:pos x="35" y="7"/>
                    </a:cxn>
                  </a:cxnLst>
                  <a:rect l="0" t="0" r="r" b="b"/>
                  <a:pathLst>
                    <a:path w="71" h="55">
                      <a:moveTo>
                        <a:pt x="35" y="7"/>
                      </a:moveTo>
                      <a:lnTo>
                        <a:pt x="40" y="4"/>
                      </a:lnTo>
                      <a:lnTo>
                        <a:pt x="46" y="1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2" y="0"/>
                      </a:lnTo>
                      <a:lnTo>
                        <a:pt x="65" y="3"/>
                      </a:lnTo>
                      <a:lnTo>
                        <a:pt x="67" y="4"/>
                      </a:lnTo>
                      <a:lnTo>
                        <a:pt x="68" y="6"/>
                      </a:lnTo>
                      <a:lnTo>
                        <a:pt x="71" y="8"/>
                      </a:lnTo>
                      <a:lnTo>
                        <a:pt x="71" y="11"/>
                      </a:lnTo>
                      <a:lnTo>
                        <a:pt x="71" y="15"/>
                      </a:lnTo>
                      <a:lnTo>
                        <a:pt x="71" y="19"/>
                      </a:lnTo>
                      <a:lnTo>
                        <a:pt x="62" y="19"/>
                      </a:lnTo>
                      <a:lnTo>
                        <a:pt x="53" y="19"/>
                      </a:lnTo>
                      <a:lnTo>
                        <a:pt x="61" y="25"/>
                      </a:lnTo>
                      <a:lnTo>
                        <a:pt x="64" y="25"/>
                      </a:lnTo>
                      <a:lnTo>
                        <a:pt x="64" y="27"/>
                      </a:lnTo>
                      <a:lnTo>
                        <a:pt x="63" y="29"/>
                      </a:lnTo>
                      <a:lnTo>
                        <a:pt x="61" y="30"/>
                      </a:lnTo>
                      <a:lnTo>
                        <a:pt x="57" y="31"/>
                      </a:lnTo>
                      <a:lnTo>
                        <a:pt x="52" y="34"/>
                      </a:lnTo>
                      <a:lnTo>
                        <a:pt x="46" y="37"/>
                      </a:lnTo>
                      <a:lnTo>
                        <a:pt x="42" y="38"/>
                      </a:lnTo>
                      <a:lnTo>
                        <a:pt x="39" y="40"/>
                      </a:lnTo>
                      <a:lnTo>
                        <a:pt x="36" y="45"/>
                      </a:lnTo>
                      <a:lnTo>
                        <a:pt x="35" y="49"/>
                      </a:lnTo>
                      <a:lnTo>
                        <a:pt x="26" y="52"/>
                      </a:lnTo>
                      <a:lnTo>
                        <a:pt x="17" y="53"/>
                      </a:lnTo>
                      <a:lnTo>
                        <a:pt x="9" y="55"/>
                      </a:lnTo>
                      <a:lnTo>
                        <a:pt x="0" y="55"/>
                      </a:lnTo>
                      <a:lnTo>
                        <a:pt x="2" y="49"/>
                      </a:lnTo>
                      <a:lnTo>
                        <a:pt x="6" y="44"/>
                      </a:lnTo>
                      <a:lnTo>
                        <a:pt x="10" y="39"/>
                      </a:lnTo>
                      <a:lnTo>
                        <a:pt x="15" y="35"/>
                      </a:lnTo>
                      <a:lnTo>
                        <a:pt x="25" y="27"/>
                      </a:lnTo>
                      <a:lnTo>
                        <a:pt x="35" y="19"/>
                      </a:lnTo>
                      <a:lnTo>
                        <a:pt x="36" y="18"/>
                      </a:lnTo>
                      <a:lnTo>
                        <a:pt x="40" y="16"/>
                      </a:lnTo>
                      <a:lnTo>
                        <a:pt x="40" y="14"/>
                      </a:lnTo>
                      <a:lnTo>
                        <a:pt x="40" y="11"/>
                      </a:lnTo>
                      <a:lnTo>
                        <a:pt x="39" y="9"/>
                      </a:lnTo>
                      <a:lnTo>
                        <a:pt x="35" y="7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4" name="Freeform 136">
                  <a:extLst>
                    <a:ext uri="{FF2B5EF4-FFF2-40B4-BE49-F238E27FC236}">
                      <a16:creationId xmlns:a16="http://schemas.microsoft.com/office/drawing/2014/main" id="{9BB2E8EF-5842-4D92-8FEC-2CBE11A747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159" y="8026881"/>
                  <a:ext cx="28304" cy="34594"/>
                </a:xfrm>
                <a:custGeom>
                  <a:avLst/>
                  <a:gdLst/>
                  <a:ahLst/>
                  <a:cxnLst>
                    <a:cxn ang="0">
                      <a:pos x="42" y="24"/>
                    </a:cxn>
                    <a:cxn ang="0">
                      <a:pos x="38" y="22"/>
                    </a:cxn>
                    <a:cxn ang="0">
                      <a:pos x="35" y="20"/>
                    </a:cxn>
                    <a:cxn ang="0">
                      <a:pos x="34" y="17"/>
                    </a:cxn>
                    <a:cxn ang="0">
                      <a:pos x="33" y="15"/>
                    </a:cxn>
                    <a:cxn ang="0">
                      <a:pos x="33" y="11"/>
                    </a:cxn>
                    <a:cxn ang="0">
                      <a:pos x="29" y="6"/>
                    </a:cxn>
                    <a:cxn ang="0">
                      <a:pos x="27" y="2"/>
                    </a:cxn>
                    <a:cxn ang="0">
                      <a:pos x="24" y="1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2" y="2"/>
                    </a:cxn>
                    <a:cxn ang="0">
                      <a:pos x="6" y="6"/>
                    </a:cxn>
                    <a:cxn ang="0">
                      <a:pos x="4" y="6"/>
                    </a:cxn>
                    <a:cxn ang="0">
                      <a:pos x="3" y="7"/>
                    </a:cxn>
                    <a:cxn ang="0">
                      <a:pos x="2" y="9"/>
                    </a:cxn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3" y="22"/>
                    </a:cxn>
                    <a:cxn ang="0">
                      <a:pos x="8" y="24"/>
                    </a:cxn>
                    <a:cxn ang="0">
                      <a:pos x="14" y="26"/>
                    </a:cxn>
                    <a:cxn ang="0">
                      <a:pos x="19" y="27"/>
                    </a:cxn>
                    <a:cxn ang="0">
                      <a:pos x="24" y="30"/>
                    </a:cxn>
                    <a:cxn ang="0">
                      <a:pos x="28" y="32"/>
                    </a:cxn>
                    <a:cxn ang="0">
                      <a:pos x="29" y="34"/>
                    </a:cxn>
                    <a:cxn ang="0">
                      <a:pos x="30" y="36"/>
                    </a:cxn>
                    <a:cxn ang="0">
                      <a:pos x="30" y="38"/>
                    </a:cxn>
                    <a:cxn ang="0">
                      <a:pos x="29" y="42"/>
                    </a:cxn>
                    <a:cxn ang="0">
                      <a:pos x="24" y="45"/>
                    </a:cxn>
                    <a:cxn ang="0">
                      <a:pos x="18" y="47"/>
                    </a:cxn>
                    <a:cxn ang="0">
                      <a:pos x="16" y="48"/>
                    </a:cxn>
                    <a:cxn ang="0">
                      <a:pos x="14" y="50"/>
                    </a:cxn>
                    <a:cxn ang="0">
                      <a:pos x="13" y="52"/>
                    </a:cxn>
                    <a:cxn ang="0">
                      <a:pos x="12" y="53"/>
                    </a:cxn>
                    <a:cxn ang="0">
                      <a:pos x="13" y="55"/>
                    </a:cxn>
                    <a:cxn ang="0">
                      <a:pos x="14" y="57"/>
                    </a:cxn>
                    <a:cxn ang="0">
                      <a:pos x="16" y="60"/>
                    </a:cxn>
                    <a:cxn ang="0">
                      <a:pos x="18" y="62"/>
                    </a:cxn>
                    <a:cxn ang="0">
                      <a:pos x="24" y="64"/>
                    </a:cxn>
                    <a:cxn ang="0">
                      <a:pos x="29" y="65"/>
                    </a:cxn>
                    <a:cxn ang="0">
                      <a:pos x="42" y="60"/>
                    </a:cxn>
                    <a:cxn ang="0">
                      <a:pos x="53" y="53"/>
                    </a:cxn>
                    <a:cxn ang="0">
                      <a:pos x="57" y="51"/>
                    </a:cxn>
                    <a:cxn ang="0">
                      <a:pos x="59" y="47"/>
                    </a:cxn>
                    <a:cxn ang="0">
                      <a:pos x="59" y="43"/>
                    </a:cxn>
                    <a:cxn ang="0">
                      <a:pos x="58" y="38"/>
                    </a:cxn>
                    <a:cxn ang="0">
                      <a:pos x="56" y="34"/>
                    </a:cxn>
                    <a:cxn ang="0">
                      <a:pos x="53" y="30"/>
                    </a:cxn>
                    <a:cxn ang="0">
                      <a:pos x="47" y="26"/>
                    </a:cxn>
                    <a:cxn ang="0">
                      <a:pos x="42" y="24"/>
                    </a:cxn>
                  </a:cxnLst>
                  <a:rect l="0" t="0" r="r" b="b"/>
                  <a:pathLst>
                    <a:path w="59" h="65">
                      <a:moveTo>
                        <a:pt x="42" y="24"/>
                      </a:moveTo>
                      <a:lnTo>
                        <a:pt x="38" y="22"/>
                      </a:lnTo>
                      <a:lnTo>
                        <a:pt x="35" y="20"/>
                      </a:lnTo>
                      <a:lnTo>
                        <a:pt x="34" y="17"/>
                      </a:lnTo>
                      <a:lnTo>
                        <a:pt x="33" y="15"/>
                      </a:lnTo>
                      <a:lnTo>
                        <a:pt x="33" y="11"/>
                      </a:lnTo>
                      <a:lnTo>
                        <a:pt x="29" y="6"/>
                      </a:lnTo>
                      <a:lnTo>
                        <a:pt x="27" y="2"/>
                      </a:lnTo>
                      <a:lnTo>
                        <a:pt x="24" y="1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3" y="22"/>
                      </a:lnTo>
                      <a:lnTo>
                        <a:pt x="8" y="24"/>
                      </a:lnTo>
                      <a:lnTo>
                        <a:pt x="14" y="26"/>
                      </a:lnTo>
                      <a:lnTo>
                        <a:pt x="19" y="27"/>
                      </a:lnTo>
                      <a:lnTo>
                        <a:pt x="24" y="30"/>
                      </a:lnTo>
                      <a:lnTo>
                        <a:pt x="28" y="32"/>
                      </a:lnTo>
                      <a:lnTo>
                        <a:pt x="29" y="34"/>
                      </a:lnTo>
                      <a:lnTo>
                        <a:pt x="30" y="36"/>
                      </a:lnTo>
                      <a:lnTo>
                        <a:pt x="30" y="38"/>
                      </a:lnTo>
                      <a:lnTo>
                        <a:pt x="29" y="42"/>
                      </a:lnTo>
                      <a:lnTo>
                        <a:pt x="24" y="45"/>
                      </a:lnTo>
                      <a:lnTo>
                        <a:pt x="18" y="47"/>
                      </a:lnTo>
                      <a:lnTo>
                        <a:pt x="16" y="48"/>
                      </a:lnTo>
                      <a:lnTo>
                        <a:pt x="14" y="50"/>
                      </a:lnTo>
                      <a:lnTo>
                        <a:pt x="13" y="52"/>
                      </a:lnTo>
                      <a:lnTo>
                        <a:pt x="12" y="53"/>
                      </a:lnTo>
                      <a:lnTo>
                        <a:pt x="13" y="55"/>
                      </a:lnTo>
                      <a:lnTo>
                        <a:pt x="14" y="57"/>
                      </a:lnTo>
                      <a:lnTo>
                        <a:pt x="16" y="60"/>
                      </a:lnTo>
                      <a:lnTo>
                        <a:pt x="18" y="62"/>
                      </a:lnTo>
                      <a:lnTo>
                        <a:pt x="24" y="64"/>
                      </a:lnTo>
                      <a:lnTo>
                        <a:pt x="29" y="65"/>
                      </a:lnTo>
                      <a:lnTo>
                        <a:pt x="42" y="60"/>
                      </a:lnTo>
                      <a:lnTo>
                        <a:pt x="53" y="53"/>
                      </a:lnTo>
                      <a:lnTo>
                        <a:pt x="57" y="51"/>
                      </a:lnTo>
                      <a:lnTo>
                        <a:pt x="59" y="47"/>
                      </a:lnTo>
                      <a:lnTo>
                        <a:pt x="59" y="43"/>
                      </a:lnTo>
                      <a:lnTo>
                        <a:pt x="58" y="38"/>
                      </a:lnTo>
                      <a:lnTo>
                        <a:pt x="56" y="34"/>
                      </a:lnTo>
                      <a:lnTo>
                        <a:pt x="53" y="30"/>
                      </a:lnTo>
                      <a:lnTo>
                        <a:pt x="47" y="26"/>
                      </a:lnTo>
                      <a:lnTo>
                        <a:pt x="42" y="24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5" name="Freeform 137">
                  <a:extLst>
                    <a:ext uri="{FF2B5EF4-FFF2-40B4-BE49-F238E27FC236}">
                      <a16:creationId xmlns:a16="http://schemas.microsoft.com/office/drawing/2014/main" id="{80877B12-43B3-4B03-912C-6EA460515F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159" y="8026881"/>
                  <a:ext cx="28304" cy="34594"/>
                </a:xfrm>
                <a:custGeom>
                  <a:avLst/>
                  <a:gdLst/>
                  <a:ahLst/>
                  <a:cxnLst>
                    <a:cxn ang="0">
                      <a:pos x="42" y="24"/>
                    </a:cxn>
                    <a:cxn ang="0">
                      <a:pos x="38" y="22"/>
                    </a:cxn>
                    <a:cxn ang="0">
                      <a:pos x="35" y="20"/>
                    </a:cxn>
                    <a:cxn ang="0">
                      <a:pos x="34" y="17"/>
                    </a:cxn>
                    <a:cxn ang="0">
                      <a:pos x="33" y="15"/>
                    </a:cxn>
                    <a:cxn ang="0">
                      <a:pos x="33" y="11"/>
                    </a:cxn>
                    <a:cxn ang="0">
                      <a:pos x="29" y="6"/>
                    </a:cxn>
                    <a:cxn ang="0">
                      <a:pos x="27" y="2"/>
                    </a:cxn>
                    <a:cxn ang="0">
                      <a:pos x="24" y="1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2" y="2"/>
                    </a:cxn>
                    <a:cxn ang="0">
                      <a:pos x="6" y="6"/>
                    </a:cxn>
                    <a:cxn ang="0">
                      <a:pos x="4" y="6"/>
                    </a:cxn>
                    <a:cxn ang="0">
                      <a:pos x="3" y="7"/>
                    </a:cxn>
                    <a:cxn ang="0">
                      <a:pos x="2" y="9"/>
                    </a:cxn>
                    <a:cxn ang="0">
                      <a:pos x="0" y="10"/>
                    </a:cxn>
                    <a:cxn ang="0">
                      <a:pos x="0" y="13"/>
                    </a:cxn>
                    <a:cxn ang="0">
                      <a:pos x="0" y="17"/>
                    </a:cxn>
                    <a:cxn ang="0">
                      <a:pos x="3" y="22"/>
                    </a:cxn>
                    <a:cxn ang="0">
                      <a:pos x="8" y="24"/>
                    </a:cxn>
                    <a:cxn ang="0">
                      <a:pos x="14" y="26"/>
                    </a:cxn>
                    <a:cxn ang="0">
                      <a:pos x="19" y="27"/>
                    </a:cxn>
                    <a:cxn ang="0">
                      <a:pos x="24" y="30"/>
                    </a:cxn>
                    <a:cxn ang="0">
                      <a:pos x="28" y="32"/>
                    </a:cxn>
                    <a:cxn ang="0">
                      <a:pos x="29" y="34"/>
                    </a:cxn>
                    <a:cxn ang="0">
                      <a:pos x="30" y="36"/>
                    </a:cxn>
                    <a:cxn ang="0">
                      <a:pos x="30" y="38"/>
                    </a:cxn>
                    <a:cxn ang="0">
                      <a:pos x="29" y="42"/>
                    </a:cxn>
                    <a:cxn ang="0">
                      <a:pos x="24" y="45"/>
                    </a:cxn>
                    <a:cxn ang="0">
                      <a:pos x="18" y="47"/>
                    </a:cxn>
                    <a:cxn ang="0">
                      <a:pos x="16" y="48"/>
                    </a:cxn>
                    <a:cxn ang="0">
                      <a:pos x="14" y="50"/>
                    </a:cxn>
                    <a:cxn ang="0">
                      <a:pos x="13" y="52"/>
                    </a:cxn>
                    <a:cxn ang="0">
                      <a:pos x="12" y="53"/>
                    </a:cxn>
                    <a:cxn ang="0">
                      <a:pos x="13" y="55"/>
                    </a:cxn>
                    <a:cxn ang="0">
                      <a:pos x="14" y="57"/>
                    </a:cxn>
                    <a:cxn ang="0">
                      <a:pos x="16" y="60"/>
                    </a:cxn>
                    <a:cxn ang="0">
                      <a:pos x="18" y="62"/>
                    </a:cxn>
                    <a:cxn ang="0">
                      <a:pos x="24" y="64"/>
                    </a:cxn>
                    <a:cxn ang="0">
                      <a:pos x="29" y="65"/>
                    </a:cxn>
                    <a:cxn ang="0">
                      <a:pos x="42" y="60"/>
                    </a:cxn>
                    <a:cxn ang="0">
                      <a:pos x="53" y="53"/>
                    </a:cxn>
                    <a:cxn ang="0">
                      <a:pos x="57" y="51"/>
                    </a:cxn>
                    <a:cxn ang="0">
                      <a:pos x="59" y="47"/>
                    </a:cxn>
                    <a:cxn ang="0">
                      <a:pos x="59" y="43"/>
                    </a:cxn>
                    <a:cxn ang="0">
                      <a:pos x="58" y="38"/>
                    </a:cxn>
                    <a:cxn ang="0">
                      <a:pos x="56" y="34"/>
                    </a:cxn>
                    <a:cxn ang="0">
                      <a:pos x="53" y="30"/>
                    </a:cxn>
                    <a:cxn ang="0">
                      <a:pos x="47" y="26"/>
                    </a:cxn>
                    <a:cxn ang="0">
                      <a:pos x="42" y="24"/>
                    </a:cxn>
                  </a:cxnLst>
                  <a:rect l="0" t="0" r="r" b="b"/>
                  <a:pathLst>
                    <a:path w="59" h="65">
                      <a:moveTo>
                        <a:pt x="42" y="24"/>
                      </a:moveTo>
                      <a:lnTo>
                        <a:pt x="38" y="22"/>
                      </a:lnTo>
                      <a:lnTo>
                        <a:pt x="35" y="20"/>
                      </a:lnTo>
                      <a:lnTo>
                        <a:pt x="34" y="17"/>
                      </a:lnTo>
                      <a:lnTo>
                        <a:pt x="33" y="15"/>
                      </a:lnTo>
                      <a:lnTo>
                        <a:pt x="33" y="11"/>
                      </a:lnTo>
                      <a:lnTo>
                        <a:pt x="29" y="6"/>
                      </a:lnTo>
                      <a:lnTo>
                        <a:pt x="27" y="2"/>
                      </a:lnTo>
                      <a:lnTo>
                        <a:pt x="24" y="1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4" y="6"/>
                      </a:lnTo>
                      <a:lnTo>
                        <a:pt x="3" y="7"/>
                      </a:lnTo>
                      <a:lnTo>
                        <a:pt x="2" y="9"/>
                      </a:lnTo>
                      <a:lnTo>
                        <a:pt x="0" y="10"/>
                      </a:lnTo>
                      <a:lnTo>
                        <a:pt x="0" y="13"/>
                      </a:lnTo>
                      <a:lnTo>
                        <a:pt x="0" y="17"/>
                      </a:lnTo>
                      <a:lnTo>
                        <a:pt x="3" y="22"/>
                      </a:lnTo>
                      <a:lnTo>
                        <a:pt x="8" y="24"/>
                      </a:lnTo>
                      <a:lnTo>
                        <a:pt x="14" y="26"/>
                      </a:lnTo>
                      <a:lnTo>
                        <a:pt x="19" y="27"/>
                      </a:lnTo>
                      <a:lnTo>
                        <a:pt x="24" y="30"/>
                      </a:lnTo>
                      <a:lnTo>
                        <a:pt x="28" y="32"/>
                      </a:lnTo>
                      <a:lnTo>
                        <a:pt x="29" y="34"/>
                      </a:lnTo>
                      <a:lnTo>
                        <a:pt x="30" y="36"/>
                      </a:lnTo>
                      <a:lnTo>
                        <a:pt x="30" y="38"/>
                      </a:lnTo>
                      <a:lnTo>
                        <a:pt x="29" y="42"/>
                      </a:lnTo>
                      <a:lnTo>
                        <a:pt x="24" y="45"/>
                      </a:lnTo>
                      <a:lnTo>
                        <a:pt x="18" y="47"/>
                      </a:lnTo>
                      <a:lnTo>
                        <a:pt x="16" y="48"/>
                      </a:lnTo>
                      <a:lnTo>
                        <a:pt x="14" y="50"/>
                      </a:lnTo>
                      <a:lnTo>
                        <a:pt x="13" y="52"/>
                      </a:lnTo>
                      <a:lnTo>
                        <a:pt x="12" y="53"/>
                      </a:lnTo>
                      <a:lnTo>
                        <a:pt x="13" y="55"/>
                      </a:lnTo>
                      <a:lnTo>
                        <a:pt x="14" y="57"/>
                      </a:lnTo>
                      <a:lnTo>
                        <a:pt x="16" y="60"/>
                      </a:lnTo>
                      <a:lnTo>
                        <a:pt x="18" y="62"/>
                      </a:lnTo>
                      <a:lnTo>
                        <a:pt x="24" y="64"/>
                      </a:lnTo>
                      <a:lnTo>
                        <a:pt x="29" y="65"/>
                      </a:lnTo>
                      <a:lnTo>
                        <a:pt x="42" y="60"/>
                      </a:lnTo>
                      <a:lnTo>
                        <a:pt x="53" y="53"/>
                      </a:lnTo>
                      <a:lnTo>
                        <a:pt x="57" y="51"/>
                      </a:lnTo>
                      <a:lnTo>
                        <a:pt x="59" y="47"/>
                      </a:lnTo>
                      <a:lnTo>
                        <a:pt x="59" y="43"/>
                      </a:lnTo>
                      <a:lnTo>
                        <a:pt x="58" y="38"/>
                      </a:lnTo>
                      <a:lnTo>
                        <a:pt x="56" y="34"/>
                      </a:lnTo>
                      <a:lnTo>
                        <a:pt x="53" y="30"/>
                      </a:lnTo>
                      <a:lnTo>
                        <a:pt x="47" y="26"/>
                      </a:lnTo>
                      <a:lnTo>
                        <a:pt x="42" y="24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6" name="Freeform 138">
                  <a:extLst>
                    <a:ext uri="{FF2B5EF4-FFF2-40B4-BE49-F238E27FC236}">
                      <a16:creationId xmlns:a16="http://schemas.microsoft.com/office/drawing/2014/main" id="{9D82434B-8A7F-4641-9199-2AAC59A7F4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95" y="8030026"/>
                  <a:ext cx="44029" cy="31449"/>
                </a:xfrm>
                <a:custGeom>
                  <a:avLst/>
                  <a:gdLst/>
                  <a:ahLst/>
                  <a:cxnLst>
                    <a:cxn ang="0">
                      <a:pos x="59" y="23"/>
                    </a:cxn>
                    <a:cxn ang="0">
                      <a:pos x="58" y="17"/>
                    </a:cxn>
                    <a:cxn ang="0">
                      <a:pos x="55" y="12"/>
                    </a:cxn>
                    <a:cxn ang="0">
                      <a:pos x="53" y="9"/>
                    </a:cxn>
                    <a:cxn ang="0">
                      <a:pos x="52" y="7"/>
                    </a:cxn>
                    <a:cxn ang="0">
                      <a:pos x="53" y="6"/>
                    </a:cxn>
                    <a:cxn ang="0">
                      <a:pos x="54" y="5"/>
                    </a:cxn>
                    <a:cxn ang="0">
                      <a:pos x="62" y="2"/>
                    </a:cxn>
                    <a:cxn ang="0">
                      <a:pos x="68" y="0"/>
                    </a:cxn>
                    <a:cxn ang="0">
                      <a:pos x="70" y="0"/>
                    </a:cxn>
                    <a:cxn ang="0">
                      <a:pos x="73" y="2"/>
                    </a:cxn>
                    <a:cxn ang="0">
                      <a:pos x="75" y="3"/>
                    </a:cxn>
                    <a:cxn ang="0">
                      <a:pos x="77" y="5"/>
                    </a:cxn>
                    <a:cxn ang="0">
                      <a:pos x="82" y="15"/>
                    </a:cxn>
                    <a:cxn ang="0">
                      <a:pos x="84" y="24"/>
                    </a:cxn>
                    <a:cxn ang="0">
                      <a:pos x="84" y="28"/>
                    </a:cxn>
                    <a:cxn ang="0">
                      <a:pos x="83" y="31"/>
                    </a:cxn>
                    <a:cxn ang="0">
                      <a:pos x="80" y="34"/>
                    </a:cxn>
                    <a:cxn ang="0">
                      <a:pos x="77" y="35"/>
                    </a:cxn>
                    <a:cxn ang="0">
                      <a:pos x="59" y="44"/>
                    </a:cxn>
                    <a:cxn ang="0">
                      <a:pos x="42" y="50"/>
                    </a:cxn>
                    <a:cxn ang="0">
                      <a:pos x="32" y="54"/>
                    </a:cxn>
                    <a:cxn ang="0">
                      <a:pos x="22" y="56"/>
                    </a:cxn>
                    <a:cxn ang="0">
                      <a:pos x="12" y="58"/>
                    </a:cxn>
                    <a:cxn ang="0">
                      <a:pos x="1" y="58"/>
                    </a:cxn>
                    <a:cxn ang="0">
                      <a:pos x="0" y="54"/>
                    </a:cxn>
                    <a:cxn ang="0">
                      <a:pos x="0" y="50"/>
                    </a:cxn>
                    <a:cxn ang="0">
                      <a:pos x="1" y="48"/>
                    </a:cxn>
                    <a:cxn ang="0">
                      <a:pos x="3" y="45"/>
                    </a:cxn>
                    <a:cxn ang="0">
                      <a:pos x="11" y="41"/>
                    </a:cxn>
                    <a:cxn ang="0">
                      <a:pos x="22" y="38"/>
                    </a:cxn>
                    <a:cxn ang="0">
                      <a:pos x="33" y="36"/>
                    </a:cxn>
                    <a:cxn ang="0">
                      <a:pos x="44" y="33"/>
                    </a:cxn>
                    <a:cxn ang="0">
                      <a:pos x="48" y="30"/>
                    </a:cxn>
                    <a:cxn ang="0">
                      <a:pos x="53" y="28"/>
                    </a:cxn>
                    <a:cxn ang="0">
                      <a:pos x="57" y="26"/>
                    </a:cxn>
                    <a:cxn ang="0">
                      <a:pos x="59" y="23"/>
                    </a:cxn>
                  </a:cxnLst>
                  <a:rect l="0" t="0" r="r" b="b"/>
                  <a:pathLst>
                    <a:path w="84" h="58">
                      <a:moveTo>
                        <a:pt x="59" y="23"/>
                      </a:moveTo>
                      <a:lnTo>
                        <a:pt x="58" y="17"/>
                      </a:lnTo>
                      <a:lnTo>
                        <a:pt x="55" y="12"/>
                      </a:lnTo>
                      <a:lnTo>
                        <a:pt x="53" y="9"/>
                      </a:lnTo>
                      <a:lnTo>
                        <a:pt x="52" y="7"/>
                      </a:lnTo>
                      <a:lnTo>
                        <a:pt x="53" y="6"/>
                      </a:lnTo>
                      <a:lnTo>
                        <a:pt x="54" y="5"/>
                      </a:lnTo>
                      <a:lnTo>
                        <a:pt x="62" y="2"/>
                      </a:lnTo>
                      <a:lnTo>
                        <a:pt x="68" y="0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5" y="3"/>
                      </a:lnTo>
                      <a:lnTo>
                        <a:pt x="77" y="5"/>
                      </a:lnTo>
                      <a:lnTo>
                        <a:pt x="82" y="15"/>
                      </a:lnTo>
                      <a:lnTo>
                        <a:pt x="84" y="24"/>
                      </a:lnTo>
                      <a:lnTo>
                        <a:pt x="84" y="28"/>
                      </a:lnTo>
                      <a:lnTo>
                        <a:pt x="83" y="31"/>
                      </a:lnTo>
                      <a:lnTo>
                        <a:pt x="80" y="34"/>
                      </a:lnTo>
                      <a:lnTo>
                        <a:pt x="77" y="35"/>
                      </a:lnTo>
                      <a:lnTo>
                        <a:pt x="59" y="44"/>
                      </a:lnTo>
                      <a:lnTo>
                        <a:pt x="42" y="50"/>
                      </a:lnTo>
                      <a:lnTo>
                        <a:pt x="32" y="54"/>
                      </a:lnTo>
                      <a:lnTo>
                        <a:pt x="22" y="56"/>
                      </a:lnTo>
                      <a:lnTo>
                        <a:pt x="12" y="58"/>
                      </a:lnTo>
                      <a:lnTo>
                        <a:pt x="1" y="58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1" y="48"/>
                      </a:lnTo>
                      <a:lnTo>
                        <a:pt x="3" y="45"/>
                      </a:lnTo>
                      <a:lnTo>
                        <a:pt x="11" y="41"/>
                      </a:lnTo>
                      <a:lnTo>
                        <a:pt x="22" y="38"/>
                      </a:lnTo>
                      <a:lnTo>
                        <a:pt x="33" y="36"/>
                      </a:lnTo>
                      <a:lnTo>
                        <a:pt x="44" y="33"/>
                      </a:lnTo>
                      <a:lnTo>
                        <a:pt x="48" y="30"/>
                      </a:lnTo>
                      <a:lnTo>
                        <a:pt x="53" y="28"/>
                      </a:lnTo>
                      <a:lnTo>
                        <a:pt x="57" y="26"/>
                      </a:lnTo>
                      <a:lnTo>
                        <a:pt x="59" y="2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7" name="Freeform 139">
                  <a:extLst>
                    <a:ext uri="{FF2B5EF4-FFF2-40B4-BE49-F238E27FC236}">
                      <a16:creationId xmlns:a16="http://schemas.microsoft.com/office/drawing/2014/main" id="{14332A24-6370-4720-A2A4-B15DCDF54E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695" y="8030026"/>
                  <a:ext cx="44029" cy="31449"/>
                </a:xfrm>
                <a:custGeom>
                  <a:avLst/>
                  <a:gdLst/>
                  <a:ahLst/>
                  <a:cxnLst>
                    <a:cxn ang="0">
                      <a:pos x="59" y="23"/>
                    </a:cxn>
                    <a:cxn ang="0">
                      <a:pos x="58" y="17"/>
                    </a:cxn>
                    <a:cxn ang="0">
                      <a:pos x="55" y="12"/>
                    </a:cxn>
                    <a:cxn ang="0">
                      <a:pos x="53" y="9"/>
                    </a:cxn>
                    <a:cxn ang="0">
                      <a:pos x="52" y="7"/>
                    </a:cxn>
                    <a:cxn ang="0">
                      <a:pos x="53" y="6"/>
                    </a:cxn>
                    <a:cxn ang="0">
                      <a:pos x="54" y="5"/>
                    </a:cxn>
                    <a:cxn ang="0">
                      <a:pos x="62" y="2"/>
                    </a:cxn>
                    <a:cxn ang="0">
                      <a:pos x="68" y="0"/>
                    </a:cxn>
                    <a:cxn ang="0">
                      <a:pos x="70" y="0"/>
                    </a:cxn>
                    <a:cxn ang="0">
                      <a:pos x="73" y="2"/>
                    </a:cxn>
                    <a:cxn ang="0">
                      <a:pos x="75" y="3"/>
                    </a:cxn>
                    <a:cxn ang="0">
                      <a:pos x="77" y="5"/>
                    </a:cxn>
                    <a:cxn ang="0">
                      <a:pos x="82" y="15"/>
                    </a:cxn>
                    <a:cxn ang="0">
                      <a:pos x="84" y="24"/>
                    </a:cxn>
                    <a:cxn ang="0">
                      <a:pos x="84" y="28"/>
                    </a:cxn>
                    <a:cxn ang="0">
                      <a:pos x="83" y="31"/>
                    </a:cxn>
                    <a:cxn ang="0">
                      <a:pos x="80" y="34"/>
                    </a:cxn>
                    <a:cxn ang="0">
                      <a:pos x="77" y="35"/>
                    </a:cxn>
                    <a:cxn ang="0">
                      <a:pos x="59" y="44"/>
                    </a:cxn>
                    <a:cxn ang="0">
                      <a:pos x="42" y="50"/>
                    </a:cxn>
                    <a:cxn ang="0">
                      <a:pos x="32" y="54"/>
                    </a:cxn>
                    <a:cxn ang="0">
                      <a:pos x="22" y="56"/>
                    </a:cxn>
                    <a:cxn ang="0">
                      <a:pos x="12" y="58"/>
                    </a:cxn>
                    <a:cxn ang="0">
                      <a:pos x="1" y="58"/>
                    </a:cxn>
                    <a:cxn ang="0">
                      <a:pos x="0" y="54"/>
                    </a:cxn>
                    <a:cxn ang="0">
                      <a:pos x="0" y="50"/>
                    </a:cxn>
                    <a:cxn ang="0">
                      <a:pos x="1" y="48"/>
                    </a:cxn>
                    <a:cxn ang="0">
                      <a:pos x="3" y="45"/>
                    </a:cxn>
                    <a:cxn ang="0">
                      <a:pos x="11" y="41"/>
                    </a:cxn>
                    <a:cxn ang="0">
                      <a:pos x="22" y="38"/>
                    </a:cxn>
                    <a:cxn ang="0">
                      <a:pos x="33" y="36"/>
                    </a:cxn>
                    <a:cxn ang="0">
                      <a:pos x="44" y="33"/>
                    </a:cxn>
                    <a:cxn ang="0">
                      <a:pos x="48" y="30"/>
                    </a:cxn>
                    <a:cxn ang="0">
                      <a:pos x="53" y="28"/>
                    </a:cxn>
                    <a:cxn ang="0">
                      <a:pos x="57" y="26"/>
                    </a:cxn>
                    <a:cxn ang="0">
                      <a:pos x="59" y="23"/>
                    </a:cxn>
                  </a:cxnLst>
                  <a:rect l="0" t="0" r="r" b="b"/>
                  <a:pathLst>
                    <a:path w="84" h="58">
                      <a:moveTo>
                        <a:pt x="59" y="23"/>
                      </a:moveTo>
                      <a:lnTo>
                        <a:pt x="58" y="17"/>
                      </a:lnTo>
                      <a:lnTo>
                        <a:pt x="55" y="12"/>
                      </a:lnTo>
                      <a:lnTo>
                        <a:pt x="53" y="9"/>
                      </a:lnTo>
                      <a:lnTo>
                        <a:pt x="52" y="7"/>
                      </a:lnTo>
                      <a:lnTo>
                        <a:pt x="53" y="6"/>
                      </a:lnTo>
                      <a:lnTo>
                        <a:pt x="54" y="5"/>
                      </a:lnTo>
                      <a:lnTo>
                        <a:pt x="62" y="2"/>
                      </a:lnTo>
                      <a:lnTo>
                        <a:pt x="68" y="0"/>
                      </a:lnTo>
                      <a:lnTo>
                        <a:pt x="70" y="0"/>
                      </a:lnTo>
                      <a:lnTo>
                        <a:pt x="73" y="2"/>
                      </a:lnTo>
                      <a:lnTo>
                        <a:pt x="75" y="3"/>
                      </a:lnTo>
                      <a:lnTo>
                        <a:pt x="77" y="5"/>
                      </a:lnTo>
                      <a:lnTo>
                        <a:pt x="82" y="15"/>
                      </a:lnTo>
                      <a:lnTo>
                        <a:pt x="84" y="24"/>
                      </a:lnTo>
                      <a:lnTo>
                        <a:pt x="84" y="28"/>
                      </a:lnTo>
                      <a:lnTo>
                        <a:pt x="83" y="31"/>
                      </a:lnTo>
                      <a:lnTo>
                        <a:pt x="80" y="34"/>
                      </a:lnTo>
                      <a:lnTo>
                        <a:pt x="77" y="35"/>
                      </a:lnTo>
                      <a:lnTo>
                        <a:pt x="59" y="44"/>
                      </a:lnTo>
                      <a:lnTo>
                        <a:pt x="42" y="50"/>
                      </a:lnTo>
                      <a:lnTo>
                        <a:pt x="32" y="54"/>
                      </a:lnTo>
                      <a:lnTo>
                        <a:pt x="22" y="56"/>
                      </a:lnTo>
                      <a:lnTo>
                        <a:pt x="12" y="58"/>
                      </a:lnTo>
                      <a:lnTo>
                        <a:pt x="1" y="58"/>
                      </a:lnTo>
                      <a:lnTo>
                        <a:pt x="0" y="54"/>
                      </a:lnTo>
                      <a:lnTo>
                        <a:pt x="0" y="50"/>
                      </a:lnTo>
                      <a:lnTo>
                        <a:pt x="1" y="48"/>
                      </a:lnTo>
                      <a:lnTo>
                        <a:pt x="3" y="45"/>
                      </a:lnTo>
                      <a:lnTo>
                        <a:pt x="11" y="41"/>
                      </a:lnTo>
                      <a:lnTo>
                        <a:pt x="22" y="38"/>
                      </a:lnTo>
                      <a:lnTo>
                        <a:pt x="33" y="36"/>
                      </a:lnTo>
                      <a:lnTo>
                        <a:pt x="44" y="33"/>
                      </a:lnTo>
                      <a:lnTo>
                        <a:pt x="48" y="30"/>
                      </a:lnTo>
                      <a:lnTo>
                        <a:pt x="53" y="28"/>
                      </a:lnTo>
                      <a:lnTo>
                        <a:pt x="57" y="26"/>
                      </a:lnTo>
                      <a:lnTo>
                        <a:pt x="59" y="2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8" name="Freeform 140">
                  <a:extLst>
                    <a:ext uri="{FF2B5EF4-FFF2-40B4-BE49-F238E27FC236}">
                      <a16:creationId xmlns:a16="http://schemas.microsoft.com/office/drawing/2014/main" id="{823550A5-980D-4304-890C-F5C53197A9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3044" y="8030026"/>
                  <a:ext cx="31449" cy="40884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4" y="7"/>
                    </a:cxn>
                    <a:cxn ang="0">
                      <a:pos x="26" y="3"/>
                    </a:cxn>
                    <a:cxn ang="0">
                      <a:pos x="17" y="0"/>
                    </a:cxn>
                    <a:cxn ang="0">
                      <a:pos x="10" y="6"/>
                    </a:cxn>
                    <a:cxn ang="0">
                      <a:pos x="11" y="15"/>
                    </a:cxn>
                    <a:cxn ang="0">
                      <a:pos x="18" y="20"/>
                    </a:cxn>
                    <a:cxn ang="0">
                      <a:pos x="23" y="27"/>
                    </a:cxn>
                    <a:cxn ang="0">
                      <a:pos x="22" y="32"/>
                    </a:cxn>
                    <a:cxn ang="0">
                      <a:pos x="17" y="37"/>
                    </a:cxn>
                    <a:cxn ang="0">
                      <a:pos x="14" y="40"/>
                    </a:cxn>
                    <a:cxn ang="0">
                      <a:pos x="6" y="44"/>
                    </a:cxn>
                    <a:cxn ang="0">
                      <a:pos x="0" y="49"/>
                    </a:cxn>
                    <a:cxn ang="0">
                      <a:pos x="1" y="52"/>
                    </a:cxn>
                    <a:cxn ang="0">
                      <a:pos x="7" y="56"/>
                    </a:cxn>
                    <a:cxn ang="0">
                      <a:pos x="13" y="62"/>
                    </a:cxn>
                    <a:cxn ang="0">
                      <a:pos x="17" y="66"/>
                    </a:cxn>
                    <a:cxn ang="0">
                      <a:pos x="24" y="68"/>
                    </a:cxn>
                    <a:cxn ang="0">
                      <a:pos x="28" y="67"/>
                    </a:cxn>
                    <a:cxn ang="0">
                      <a:pos x="33" y="69"/>
                    </a:cxn>
                    <a:cxn ang="0">
                      <a:pos x="31" y="73"/>
                    </a:cxn>
                    <a:cxn ang="0">
                      <a:pos x="35" y="77"/>
                    </a:cxn>
                    <a:cxn ang="0">
                      <a:pos x="39" y="76"/>
                    </a:cxn>
                    <a:cxn ang="0">
                      <a:pos x="42" y="72"/>
                    </a:cxn>
                    <a:cxn ang="0">
                      <a:pos x="44" y="66"/>
                    </a:cxn>
                    <a:cxn ang="0">
                      <a:pos x="45" y="56"/>
                    </a:cxn>
                    <a:cxn ang="0">
                      <a:pos x="43" y="41"/>
                    </a:cxn>
                    <a:cxn ang="0">
                      <a:pos x="43" y="31"/>
                    </a:cxn>
                    <a:cxn ang="0">
                      <a:pos x="47" y="25"/>
                    </a:cxn>
                    <a:cxn ang="0">
                      <a:pos x="57" y="16"/>
                    </a:cxn>
                    <a:cxn ang="0">
                      <a:pos x="59" y="10"/>
                    </a:cxn>
                    <a:cxn ang="0">
                      <a:pos x="54" y="7"/>
                    </a:cxn>
                    <a:cxn ang="0">
                      <a:pos x="43" y="6"/>
                    </a:cxn>
                    <a:cxn ang="0">
                      <a:pos x="36" y="11"/>
                    </a:cxn>
                  </a:cxnLst>
                  <a:rect l="0" t="0" r="r" b="b"/>
                  <a:pathLst>
                    <a:path w="59" h="77">
                      <a:moveTo>
                        <a:pt x="36" y="18"/>
                      </a:moveTo>
                      <a:lnTo>
                        <a:pt x="37" y="14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3"/>
                      </a:lnTo>
                      <a:lnTo>
                        <a:pt x="22" y="1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0" y="6"/>
                      </a:lnTo>
                      <a:lnTo>
                        <a:pt x="6" y="11"/>
                      </a:lnTo>
                      <a:lnTo>
                        <a:pt x="11" y="15"/>
                      </a:lnTo>
                      <a:lnTo>
                        <a:pt x="15" y="17"/>
                      </a:lnTo>
                      <a:lnTo>
                        <a:pt x="18" y="20"/>
                      </a:lnTo>
                      <a:lnTo>
                        <a:pt x="22" y="24"/>
                      </a:lnTo>
                      <a:lnTo>
                        <a:pt x="23" y="27"/>
                      </a:lnTo>
                      <a:lnTo>
                        <a:pt x="23" y="30"/>
                      </a:lnTo>
                      <a:lnTo>
                        <a:pt x="22" y="32"/>
                      </a:lnTo>
                      <a:lnTo>
                        <a:pt x="18" y="36"/>
                      </a:lnTo>
                      <a:lnTo>
                        <a:pt x="17" y="37"/>
                      </a:lnTo>
                      <a:lnTo>
                        <a:pt x="16" y="39"/>
                      </a:lnTo>
                      <a:lnTo>
                        <a:pt x="14" y="40"/>
                      </a:lnTo>
                      <a:lnTo>
                        <a:pt x="12" y="41"/>
                      </a:lnTo>
                      <a:lnTo>
                        <a:pt x="6" y="44"/>
                      </a:lnTo>
                      <a:lnTo>
                        <a:pt x="1" y="47"/>
                      </a:lnTo>
                      <a:lnTo>
                        <a:pt x="0" y="49"/>
                      </a:lnTo>
                      <a:lnTo>
                        <a:pt x="0" y="51"/>
                      </a:lnTo>
                      <a:lnTo>
                        <a:pt x="1" y="52"/>
                      </a:lnTo>
                      <a:lnTo>
                        <a:pt x="2" y="54"/>
                      </a:lnTo>
                      <a:lnTo>
                        <a:pt x="7" y="56"/>
                      </a:lnTo>
                      <a:lnTo>
                        <a:pt x="13" y="59"/>
                      </a:lnTo>
                      <a:lnTo>
                        <a:pt x="13" y="62"/>
                      </a:lnTo>
                      <a:lnTo>
                        <a:pt x="13" y="65"/>
                      </a:lnTo>
                      <a:lnTo>
                        <a:pt x="17" y="66"/>
                      </a:lnTo>
                      <a:lnTo>
                        <a:pt x="22" y="67"/>
                      </a:lnTo>
                      <a:lnTo>
                        <a:pt x="24" y="68"/>
                      </a:lnTo>
                      <a:lnTo>
                        <a:pt x="26" y="68"/>
                      </a:lnTo>
                      <a:lnTo>
                        <a:pt x="28" y="67"/>
                      </a:lnTo>
                      <a:lnTo>
                        <a:pt x="31" y="65"/>
                      </a:lnTo>
                      <a:lnTo>
                        <a:pt x="33" y="69"/>
                      </a:lnTo>
                      <a:lnTo>
                        <a:pt x="33" y="71"/>
                      </a:lnTo>
                      <a:lnTo>
                        <a:pt x="31" y="73"/>
                      </a:lnTo>
                      <a:lnTo>
                        <a:pt x="31" y="77"/>
                      </a:lnTo>
                      <a:lnTo>
                        <a:pt x="35" y="77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41" y="75"/>
                      </a:lnTo>
                      <a:lnTo>
                        <a:pt x="42" y="72"/>
                      </a:lnTo>
                      <a:lnTo>
                        <a:pt x="42" y="71"/>
                      </a:lnTo>
                      <a:lnTo>
                        <a:pt x="44" y="66"/>
                      </a:lnTo>
                      <a:lnTo>
                        <a:pt x="45" y="61"/>
                      </a:lnTo>
                      <a:lnTo>
                        <a:pt x="45" y="56"/>
                      </a:lnTo>
                      <a:lnTo>
                        <a:pt x="44" y="51"/>
                      </a:lnTo>
                      <a:lnTo>
                        <a:pt x="43" y="41"/>
                      </a:lnTo>
                      <a:lnTo>
                        <a:pt x="42" y="36"/>
                      </a:lnTo>
                      <a:lnTo>
                        <a:pt x="43" y="31"/>
                      </a:lnTo>
                      <a:lnTo>
                        <a:pt x="45" y="28"/>
                      </a:lnTo>
                      <a:lnTo>
                        <a:pt x="47" y="25"/>
                      </a:lnTo>
                      <a:lnTo>
                        <a:pt x="51" y="21"/>
                      </a:lnTo>
                      <a:lnTo>
                        <a:pt x="57" y="16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57" y="8"/>
                      </a:lnTo>
                      <a:lnTo>
                        <a:pt x="54" y="7"/>
                      </a:lnTo>
                      <a:lnTo>
                        <a:pt x="51" y="7"/>
                      </a:lnTo>
                      <a:lnTo>
                        <a:pt x="43" y="6"/>
                      </a:lnTo>
                      <a:lnTo>
                        <a:pt x="36" y="6"/>
                      </a:lnTo>
                      <a:lnTo>
                        <a:pt x="36" y="11"/>
                      </a:lnTo>
                      <a:lnTo>
                        <a:pt x="36" y="18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19" name="Freeform 141">
                  <a:extLst>
                    <a:ext uri="{FF2B5EF4-FFF2-40B4-BE49-F238E27FC236}">
                      <a16:creationId xmlns:a16="http://schemas.microsoft.com/office/drawing/2014/main" id="{0A9BEB81-F6A9-4CC9-A704-6AC4D82E0C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3044" y="8030026"/>
                  <a:ext cx="31449" cy="40884"/>
                </a:xfrm>
                <a:custGeom>
                  <a:avLst/>
                  <a:gdLst/>
                  <a:ahLst/>
                  <a:cxnLst>
                    <a:cxn ang="0">
                      <a:pos x="37" y="14"/>
                    </a:cxn>
                    <a:cxn ang="0">
                      <a:pos x="34" y="7"/>
                    </a:cxn>
                    <a:cxn ang="0">
                      <a:pos x="26" y="3"/>
                    </a:cxn>
                    <a:cxn ang="0">
                      <a:pos x="17" y="0"/>
                    </a:cxn>
                    <a:cxn ang="0">
                      <a:pos x="10" y="6"/>
                    </a:cxn>
                    <a:cxn ang="0">
                      <a:pos x="11" y="15"/>
                    </a:cxn>
                    <a:cxn ang="0">
                      <a:pos x="18" y="20"/>
                    </a:cxn>
                    <a:cxn ang="0">
                      <a:pos x="23" y="27"/>
                    </a:cxn>
                    <a:cxn ang="0">
                      <a:pos x="22" y="32"/>
                    </a:cxn>
                    <a:cxn ang="0">
                      <a:pos x="17" y="37"/>
                    </a:cxn>
                    <a:cxn ang="0">
                      <a:pos x="14" y="40"/>
                    </a:cxn>
                    <a:cxn ang="0">
                      <a:pos x="6" y="44"/>
                    </a:cxn>
                    <a:cxn ang="0">
                      <a:pos x="0" y="49"/>
                    </a:cxn>
                    <a:cxn ang="0">
                      <a:pos x="1" y="52"/>
                    </a:cxn>
                    <a:cxn ang="0">
                      <a:pos x="7" y="56"/>
                    </a:cxn>
                    <a:cxn ang="0">
                      <a:pos x="13" y="62"/>
                    </a:cxn>
                    <a:cxn ang="0">
                      <a:pos x="17" y="66"/>
                    </a:cxn>
                    <a:cxn ang="0">
                      <a:pos x="24" y="68"/>
                    </a:cxn>
                    <a:cxn ang="0">
                      <a:pos x="28" y="67"/>
                    </a:cxn>
                    <a:cxn ang="0">
                      <a:pos x="33" y="69"/>
                    </a:cxn>
                    <a:cxn ang="0">
                      <a:pos x="31" y="73"/>
                    </a:cxn>
                    <a:cxn ang="0">
                      <a:pos x="35" y="77"/>
                    </a:cxn>
                    <a:cxn ang="0">
                      <a:pos x="39" y="76"/>
                    </a:cxn>
                    <a:cxn ang="0">
                      <a:pos x="42" y="72"/>
                    </a:cxn>
                    <a:cxn ang="0">
                      <a:pos x="44" y="66"/>
                    </a:cxn>
                    <a:cxn ang="0">
                      <a:pos x="45" y="56"/>
                    </a:cxn>
                    <a:cxn ang="0">
                      <a:pos x="43" y="41"/>
                    </a:cxn>
                    <a:cxn ang="0">
                      <a:pos x="43" y="31"/>
                    </a:cxn>
                    <a:cxn ang="0">
                      <a:pos x="47" y="25"/>
                    </a:cxn>
                    <a:cxn ang="0">
                      <a:pos x="57" y="16"/>
                    </a:cxn>
                    <a:cxn ang="0">
                      <a:pos x="59" y="10"/>
                    </a:cxn>
                    <a:cxn ang="0">
                      <a:pos x="54" y="7"/>
                    </a:cxn>
                    <a:cxn ang="0">
                      <a:pos x="43" y="6"/>
                    </a:cxn>
                    <a:cxn ang="0">
                      <a:pos x="36" y="11"/>
                    </a:cxn>
                  </a:cxnLst>
                  <a:rect l="0" t="0" r="r" b="b"/>
                  <a:pathLst>
                    <a:path w="59" h="77">
                      <a:moveTo>
                        <a:pt x="36" y="18"/>
                      </a:moveTo>
                      <a:lnTo>
                        <a:pt x="37" y="14"/>
                      </a:lnTo>
                      <a:lnTo>
                        <a:pt x="36" y="10"/>
                      </a:lnTo>
                      <a:lnTo>
                        <a:pt x="34" y="7"/>
                      </a:lnTo>
                      <a:lnTo>
                        <a:pt x="31" y="5"/>
                      </a:lnTo>
                      <a:lnTo>
                        <a:pt x="26" y="3"/>
                      </a:lnTo>
                      <a:lnTo>
                        <a:pt x="22" y="1"/>
                      </a:lnTo>
                      <a:lnTo>
                        <a:pt x="17" y="0"/>
                      </a:lnTo>
                      <a:lnTo>
                        <a:pt x="13" y="0"/>
                      </a:lnTo>
                      <a:lnTo>
                        <a:pt x="10" y="6"/>
                      </a:lnTo>
                      <a:lnTo>
                        <a:pt x="6" y="11"/>
                      </a:lnTo>
                      <a:lnTo>
                        <a:pt x="11" y="15"/>
                      </a:lnTo>
                      <a:lnTo>
                        <a:pt x="15" y="17"/>
                      </a:lnTo>
                      <a:lnTo>
                        <a:pt x="18" y="20"/>
                      </a:lnTo>
                      <a:lnTo>
                        <a:pt x="22" y="24"/>
                      </a:lnTo>
                      <a:lnTo>
                        <a:pt x="23" y="27"/>
                      </a:lnTo>
                      <a:lnTo>
                        <a:pt x="23" y="30"/>
                      </a:lnTo>
                      <a:lnTo>
                        <a:pt x="22" y="32"/>
                      </a:lnTo>
                      <a:lnTo>
                        <a:pt x="18" y="36"/>
                      </a:lnTo>
                      <a:lnTo>
                        <a:pt x="17" y="37"/>
                      </a:lnTo>
                      <a:lnTo>
                        <a:pt x="16" y="39"/>
                      </a:lnTo>
                      <a:lnTo>
                        <a:pt x="14" y="40"/>
                      </a:lnTo>
                      <a:lnTo>
                        <a:pt x="12" y="41"/>
                      </a:lnTo>
                      <a:lnTo>
                        <a:pt x="6" y="44"/>
                      </a:lnTo>
                      <a:lnTo>
                        <a:pt x="1" y="47"/>
                      </a:lnTo>
                      <a:lnTo>
                        <a:pt x="0" y="49"/>
                      </a:lnTo>
                      <a:lnTo>
                        <a:pt x="0" y="51"/>
                      </a:lnTo>
                      <a:lnTo>
                        <a:pt x="1" y="52"/>
                      </a:lnTo>
                      <a:lnTo>
                        <a:pt x="2" y="54"/>
                      </a:lnTo>
                      <a:lnTo>
                        <a:pt x="7" y="56"/>
                      </a:lnTo>
                      <a:lnTo>
                        <a:pt x="13" y="59"/>
                      </a:lnTo>
                      <a:lnTo>
                        <a:pt x="13" y="62"/>
                      </a:lnTo>
                      <a:lnTo>
                        <a:pt x="13" y="65"/>
                      </a:lnTo>
                      <a:lnTo>
                        <a:pt x="17" y="66"/>
                      </a:lnTo>
                      <a:lnTo>
                        <a:pt x="22" y="67"/>
                      </a:lnTo>
                      <a:lnTo>
                        <a:pt x="24" y="68"/>
                      </a:lnTo>
                      <a:lnTo>
                        <a:pt x="26" y="68"/>
                      </a:lnTo>
                      <a:lnTo>
                        <a:pt x="28" y="67"/>
                      </a:lnTo>
                      <a:lnTo>
                        <a:pt x="31" y="65"/>
                      </a:lnTo>
                      <a:lnTo>
                        <a:pt x="33" y="69"/>
                      </a:lnTo>
                      <a:lnTo>
                        <a:pt x="33" y="71"/>
                      </a:lnTo>
                      <a:lnTo>
                        <a:pt x="31" y="73"/>
                      </a:lnTo>
                      <a:lnTo>
                        <a:pt x="31" y="77"/>
                      </a:lnTo>
                      <a:lnTo>
                        <a:pt x="35" y="77"/>
                      </a:lnTo>
                      <a:lnTo>
                        <a:pt x="38" y="76"/>
                      </a:lnTo>
                      <a:lnTo>
                        <a:pt x="39" y="76"/>
                      </a:lnTo>
                      <a:lnTo>
                        <a:pt x="41" y="75"/>
                      </a:lnTo>
                      <a:lnTo>
                        <a:pt x="42" y="72"/>
                      </a:lnTo>
                      <a:lnTo>
                        <a:pt x="42" y="71"/>
                      </a:lnTo>
                      <a:lnTo>
                        <a:pt x="44" y="66"/>
                      </a:lnTo>
                      <a:lnTo>
                        <a:pt x="45" y="61"/>
                      </a:lnTo>
                      <a:lnTo>
                        <a:pt x="45" y="56"/>
                      </a:lnTo>
                      <a:lnTo>
                        <a:pt x="44" y="51"/>
                      </a:lnTo>
                      <a:lnTo>
                        <a:pt x="43" y="41"/>
                      </a:lnTo>
                      <a:lnTo>
                        <a:pt x="42" y="36"/>
                      </a:lnTo>
                      <a:lnTo>
                        <a:pt x="43" y="31"/>
                      </a:lnTo>
                      <a:lnTo>
                        <a:pt x="45" y="28"/>
                      </a:lnTo>
                      <a:lnTo>
                        <a:pt x="47" y="25"/>
                      </a:lnTo>
                      <a:lnTo>
                        <a:pt x="51" y="21"/>
                      </a:lnTo>
                      <a:lnTo>
                        <a:pt x="57" y="16"/>
                      </a:lnTo>
                      <a:lnTo>
                        <a:pt x="59" y="11"/>
                      </a:lnTo>
                      <a:lnTo>
                        <a:pt x="59" y="10"/>
                      </a:lnTo>
                      <a:lnTo>
                        <a:pt x="57" y="8"/>
                      </a:lnTo>
                      <a:lnTo>
                        <a:pt x="54" y="7"/>
                      </a:lnTo>
                      <a:lnTo>
                        <a:pt x="51" y="7"/>
                      </a:lnTo>
                      <a:lnTo>
                        <a:pt x="43" y="6"/>
                      </a:lnTo>
                      <a:lnTo>
                        <a:pt x="36" y="6"/>
                      </a:lnTo>
                      <a:lnTo>
                        <a:pt x="36" y="11"/>
                      </a:lnTo>
                      <a:lnTo>
                        <a:pt x="36" y="18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0" name="Freeform 142">
                  <a:extLst>
                    <a:ext uri="{FF2B5EF4-FFF2-40B4-BE49-F238E27FC236}">
                      <a16:creationId xmlns:a16="http://schemas.microsoft.com/office/drawing/2014/main" id="{D6EC3CE9-351F-446B-9C71-0E6176F8E63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913" y="8045751"/>
                  <a:ext cx="6290" cy="3145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1" y="6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11" y="7"/>
                    </a:cxn>
                    <a:cxn ang="0">
                      <a:pos x="11" y="3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1" h="7">
                      <a:moveTo>
                        <a:pt x="11" y="0"/>
                      </a:move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1" y="6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11" y="7"/>
                      </a:lnTo>
                      <a:lnTo>
                        <a:pt x="11" y="3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1" name="Freeform 143">
                  <a:extLst>
                    <a:ext uri="{FF2B5EF4-FFF2-40B4-BE49-F238E27FC236}">
                      <a16:creationId xmlns:a16="http://schemas.microsoft.com/office/drawing/2014/main" id="{1FA1B876-0FA0-4CB6-864E-FA37445F82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1913" y="8045751"/>
                  <a:ext cx="6290" cy="3145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6" y="0"/>
                    </a:cxn>
                    <a:cxn ang="0">
                      <a:pos x="5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1" y="6"/>
                    </a:cxn>
                    <a:cxn ang="0">
                      <a:pos x="5" y="7"/>
                    </a:cxn>
                    <a:cxn ang="0">
                      <a:pos x="6" y="7"/>
                    </a:cxn>
                    <a:cxn ang="0">
                      <a:pos x="11" y="7"/>
                    </a:cxn>
                    <a:cxn ang="0">
                      <a:pos x="11" y="3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11" h="7">
                      <a:moveTo>
                        <a:pt x="11" y="0"/>
                      </a:moveTo>
                      <a:lnTo>
                        <a:pt x="6" y="0"/>
                      </a:lnTo>
                      <a:lnTo>
                        <a:pt x="5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1" y="6"/>
                      </a:lnTo>
                      <a:lnTo>
                        <a:pt x="5" y="7"/>
                      </a:lnTo>
                      <a:lnTo>
                        <a:pt x="6" y="7"/>
                      </a:lnTo>
                      <a:lnTo>
                        <a:pt x="11" y="7"/>
                      </a:lnTo>
                      <a:lnTo>
                        <a:pt x="11" y="3"/>
                      </a:lnTo>
                      <a:lnTo>
                        <a:pt x="11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2" name="Freeform 144">
                  <a:extLst>
                    <a:ext uri="{FF2B5EF4-FFF2-40B4-BE49-F238E27FC236}">
                      <a16:creationId xmlns:a16="http://schemas.microsoft.com/office/drawing/2014/main" id="{50106806-A8FD-48C7-8ACB-22A9B93D94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0218" y="8036316"/>
                  <a:ext cx="15725" cy="9435"/>
                </a:xfrm>
                <a:custGeom>
                  <a:avLst/>
                  <a:gdLst/>
                  <a:ahLst/>
                  <a:cxnLst>
                    <a:cxn ang="0">
                      <a:pos x="29" y="3"/>
                    </a:cxn>
                    <a:cxn ang="0">
                      <a:pos x="26" y="2"/>
                    </a:cxn>
                    <a:cxn ang="0">
                      <a:pos x="23" y="0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3" y="1"/>
                    </a:cxn>
                    <a:cxn ang="0">
                      <a:pos x="10" y="3"/>
                    </a:cxn>
                    <a:cxn ang="0">
                      <a:pos x="8" y="6"/>
                    </a:cxn>
                    <a:cxn ang="0">
                      <a:pos x="5" y="10"/>
                    </a:cxn>
                    <a:cxn ang="0">
                      <a:pos x="3" y="10"/>
                    </a:cxn>
                    <a:cxn ang="0">
                      <a:pos x="1" y="11"/>
                    </a:cxn>
                    <a:cxn ang="0">
                      <a:pos x="1" y="13"/>
                    </a:cxn>
                    <a:cxn ang="0">
                      <a:pos x="0" y="16"/>
                    </a:cxn>
                    <a:cxn ang="0">
                      <a:pos x="1" y="18"/>
                    </a:cxn>
                    <a:cxn ang="0">
                      <a:pos x="1" y="20"/>
                    </a:cxn>
                    <a:cxn ang="0">
                      <a:pos x="3" y="21"/>
                    </a:cxn>
                    <a:cxn ang="0">
                      <a:pos x="5" y="21"/>
                    </a:cxn>
                    <a:cxn ang="0">
                      <a:pos x="10" y="21"/>
                    </a:cxn>
                    <a:cxn ang="0">
                      <a:pos x="15" y="20"/>
                    </a:cxn>
                    <a:cxn ang="0">
                      <a:pos x="19" y="19"/>
                    </a:cxn>
                    <a:cxn ang="0">
                      <a:pos x="23" y="17"/>
                    </a:cxn>
                    <a:cxn ang="0">
                      <a:pos x="27" y="14"/>
                    </a:cxn>
                    <a:cxn ang="0">
                      <a:pos x="29" y="11"/>
                    </a:cxn>
                    <a:cxn ang="0">
                      <a:pos x="30" y="8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30" h="21">
                      <a:moveTo>
                        <a:pt x="29" y="3"/>
                      </a:move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3" y="1"/>
                      </a:lnTo>
                      <a:lnTo>
                        <a:pt x="10" y="3"/>
                      </a:lnTo>
                      <a:lnTo>
                        <a:pt x="8" y="6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1" y="18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5" y="21"/>
                      </a:lnTo>
                      <a:lnTo>
                        <a:pt x="10" y="21"/>
                      </a:lnTo>
                      <a:lnTo>
                        <a:pt x="15" y="20"/>
                      </a:lnTo>
                      <a:lnTo>
                        <a:pt x="19" y="19"/>
                      </a:lnTo>
                      <a:lnTo>
                        <a:pt x="23" y="17"/>
                      </a:lnTo>
                      <a:lnTo>
                        <a:pt x="27" y="14"/>
                      </a:lnTo>
                      <a:lnTo>
                        <a:pt x="29" y="11"/>
                      </a:lnTo>
                      <a:lnTo>
                        <a:pt x="30" y="8"/>
                      </a:lnTo>
                      <a:lnTo>
                        <a:pt x="29" y="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3" name="Freeform 145">
                  <a:extLst>
                    <a:ext uri="{FF2B5EF4-FFF2-40B4-BE49-F238E27FC236}">
                      <a16:creationId xmlns:a16="http://schemas.microsoft.com/office/drawing/2014/main" id="{88FBFB66-F77F-4324-910F-9FA0FAA94D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60218" y="8036316"/>
                  <a:ext cx="15725" cy="9435"/>
                </a:xfrm>
                <a:custGeom>
                  <a:avLst/>
                  <a:gdLst/>
                  <a:ahLst/>
                  <a:cxnLst>
                    <a:cxn ang="0">
                      <a:pos x="29" y="3"/>
                    </a:cxn>
                    <a:cxn ang="0">
                      <a:pos x="26" y="2"/>
                    </a:cxn>
                    <a:cxn ang="0">
                      <a:pos x="23" y="0"/>
                    </a:cxn>
                    <a:cxn ang="0">
                      <a:pos x="20" y="0"/>
                    </a:cxn>
                    <a:cxn ang="0">
                      <a:pos x="17" y="0"/>
                    </a:cxn>
                    <a:cxn ang="0">
                      <a:pos x="13" y="1"/>
                    </a:cxn>
                    <a:cxn ang="0">
                      <a:pos x="10" y="3"/>
                    </a:cxn>
                    <a:cxn ang="0">
                      <a:pos x="8" y="6"/>
                    </a:cxn>
                    <a:cxn ang="0">
                      <a:pos x="5" y="10"/>
                    </a:cxn>
                    <a:cxn ang="0">
                      <a:pos x="3" y="10"/>
                    </a:cxn>
                    <a:cxn ang="0">
                      <a:pos x="1" y="11"/>
                    </a:cxn>
                    <a:cxn ang="0">
                      <a:pos x="1" y="13"/>
                    </a:cxn>
                    <a:cxn ang="0">
                      <a:pos x="0" y="16"/>
                    </a:cxn>
                    <a:cxn ang="0">
                      <a:pos x="1" y="18"/>
                    </a:cxn>
                    <a:cxn ang="0">
                      <a:pos x="1" y="20"/>
                    </a:cxn>
                    <a:cxn ang="0">
                      <a:pos x="3" y="21"/>
                    </a:cxn>
                    <a:cxn ang="0">
                      <a:pos x="5" y="21"/>
                    </a:cxn>
                    <a:cxn ang="0">
                      <a:pos x="10" y="21"/>
                    </a:cxn>
                    <a:cxn ang="0">
                      <a:pos x="15" y="20"/>
                    </a:cxn>
                    <a:cxn ang="0">
                      <a:pos x="19" y="19"/>
                    </a:cxn>
                    <a:cxn ang="0">
                      <a:pos x="23" y="17"/>
                    </a:cxn>
                    <a:cxn ang="0">
                      <a:pos x="27" y="14"/>
                    </a:cxn>
                    <a:cxn ang="0">
                      <a:pos x="29" y="11"/>
                    </a:cxn>
                    <a:cxn ang="0">
                      <a:pos x="30" y="8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30" h="21">
                      <a:moveTo>
                        <a:pt x="29" y="3"/>
                      </a:moveTo>
                      <a:lnTo>
                        <a:pt x="26" y="2"/>
                      </a:lnTo>
                      <a:lnTo>
                        <a:pt x="23" y="0"/>
                      </a:lnTo>
                      <a:lnTo>
                        <a:pt x="20" y="0"/>
                      </a:lnTo>
                      <a:lnTo>
                        <a:pt x="17" y="0"/>
                      </a:lnTo>
                      <a:lnTo>
                        <a:pt x="13" y="1"/>
                      </a:lnTo>
                      <a:lnTo>
                        <a:pt x="10" y="3"/>
                      </a:lnTo>
                      <a:lnTo>
                        <a:pt x="8" y="6"/>
                      </a:lnTo>
                      <a:lnTo>
                        <a:pt x="5" y="10"/>
                      </a:lnTo>
                      <a:lnTo>
                        <a:pt x="3" y="10"/>
                      </a:lnTo>
                      <a:lnTo>
                        <a:pt x="1" y="11"/>
                      </a:lnTo>
                      <a:lnTo>
                        <a:pt x="1" y="13"/>
                      </a:lnTo>
                      <a:lnTo>
                        <a:pt x="0" y="16"/>
                      </a:lnTo>
                      <a:lnTo>
                        <a:pt x="1" y="18"/>
                      </a:lnTo>
                      <a:lnTo>
                        <a:pt x="1" y="20"/>
                      </a:lnTo>
                      <a:lnTo>
                        <a:pt x="3" y="21"/>
                      </a:lnTo>
                      <a:lnTo>
                        <a:pt x="5" y="21"/>
                      </a:lnTo>
                      <a:lnTo>
                        <a:pt x="10" y="21"/>
                      </a:lnTo>
                      <a:lnTo>
                        <a:pt x="15" y="20"/>
                      </a:lnTo>
                      <a:lnTo>
                        <a:pt x="19" y="19"/>
                      </a:lnTo>
                      <a:lnTo>
                        <a:pt x="23" y="17"/>
                      </a:lnTo>
                      <a:lnTo>
                        <a:pt x="27" y="14"/>
                      </a:lnTo>
                      <a:lnTo>
                        <a:pt x="29" y="11"/>
                      </a:lnTo>
                      <a:lnTo>
                        <a:pt x="30" y="8"/>
                      </a:lnTo>
                      <a:lnTo>
                        <a:pt x="29" y="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4" name="Freeform 146">
                  <a:extLst>
                    <a:ext uri="{FF2B5EF4-FFF2-40B4-BE49-F238E27FC236}">
                      <a16:creationId xmlns:a16="http://schemas.microsoft.com/office/drawing/2014/main" id="{C6752F05-287D-4489-A9EB-5B0482B6E9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04247" y="8030026"/>
                  <a:ext cx="50319" cy="44029"/>
                </a:xfrm>
                <a:custGeom>
                  <a:avLst/>
                  <a:gdLst/>
                  <a:ahLst/>
                  <a:cxnLst>
                    <a:cxn ang="0">
                      <a:pos x="83" y="83"/>
                    </a:cxn>
                    <a:cxn ang="0">
                      <a:pos x="87" y="80"/>
                    </a:cxn>
                    <a:cxn ang="0">
                      <a:pos x="91" y="79"/>
                    </a:cxn>
                    <a:cxn ang="0">
                      <a:pos x="92" y="78"/>
                    </a:cxn>
                    <a:cxn ang="0">
                      <a:pos x="89" y="78"/>
                    </a:cxn>
                    <a:cxn ang="0">
                      <a:pos x="81" y="72"/>
                    </a:cxn>
                    <a:cxn ang="0">
                      <a:pos x="73" y="66"/>
                    </a:cxn>
                    <a:cxn ang="0">
                      <a:pos x="66" y="59"/>
                    </a:cxn>
                    <a:cxn ang="0">
                      <a:pos x="60" y="50"/>
                    </a:cxn>
                    <a:cxn ang="0">
                      <a:pos x="49" y="33"/>
                    </a:cxn>
                    <a:cxn ang="0">
                      <a:pos x="35" y="19"/>
                    </a:cxn>
                    <a:cxn ang="0">
                      <a:pos x="41" y="25"/>
                    </a:cxn>
                    <a:cxn ang="0">
                      <a:pos x="40" y="23"/>
                    </a:cxn>
                    <a:cxn ang="0">
                      <a:pos x="33" y="18"/>
                    </a:cxn>
                    <a:cxn ang="0">
                      <a:pos x="24" y="10"/>
                    </a:cxn>
                    <a:cxn ang="0">
                      <a:pos x="20" y="6"/>
                    </a:cxn>
                    <a:cxn ang="0">
                      <a:pos x="15" y="4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1" y="5"/>
                    </a:cxn>
                    <a:cxn ang="0">
                      <a:pos x="0" y="10"/>
                    </a:cxn>
                    <a:cxn ang="0">
                      <a:pos x="0" y="19"/>
                    </a:cxn>
                    <a:cxn ang="0">
                      <a:pos x="1" y="21"/>
                    </a:cxn>
                    <a:cxn ang="0">
                      <a:pos x="4" y="25"/>
                    </a:cxn>
                    <a:cxn ang="0">
                      <a:pos x="8" y="27"/>
                    </a:cxn>
                    <a:cxn ang="0">
                      <a:pos x="13" y="30"/>
                    </a:cxn>
                    <a:cxn ang="0">
                      <a:pos x="23" y="37"/>
                    </a:cxn>
                    <a:cxn ang="0">
                      <a:pos x="30" y="42"/>
                    </a:cxn>
                    <a:cxn ang="0">
                      <a:pos x="42" y="57"/>
                    </a:cxn>
                    <a:cxn ang="0">
                      <a:pos x="53" y="72"/>
                    </a:cxn>
                    <a:cxn ang="0">
                      <a:pos x="63" y="76"/>
                    </a:cxn>
                    <a:cxn ang="0">
                      <a:pos x="73" y="78"/>
                    </a:cxn>
                    <a:cxn ang="0">
                      <a:pos x="76" y="79"/>
                    </a:cxn>
                    <a:cxn ang="0">
                      <a:pos x="80" y="80"/>
                    </a:cxn>
                    <a:cxn ang="0">
                      <a:pos x="82" y="82"/>
                    </a:cxn>
                    <a:cxn ang="0">
                      <a:pos x="83" y="83"/>
                    </a:cxn>
                  </a:cxnLst>
                  <a:rect l="0" t="0" r="r" b="b"/>
                  <a:pathLst>
                    <a:path w="92" h="83">
                      <a:moveTo>
                        <a:pt x="83" y="83"/>
                      </a:moveTo>
                      <a:lnTo>
                        <a:pt x="87" y="80"/>
                      </a:lnTo>
                      <a:lnTo>
                        <a:pt x="91" y="79"/>
                      </a:lnTo>
                      <a:lnTo>
                        <a:pt x="92" y="78"/>
                      </a:lnTo>
                      <a:lnTo>
                        <a:pt x="89" y="78"/>
                      </a:lnTo>
                      <a:lnTo>
                        <a:pt x="81" y="72"/>
                      </a:lnTo>
                      <a:lnTo>
                        <a:pt x="73" y="66"/>
                      </a:lnTo>
                      <a:lnTo>
                        <a:pt x="66" y="59"/>
                      </a:lnTo>
                      <a:lnTo>
                        <a:pt x="60" y="50"/>
                      </a:lnTo>
                      <a:lnTo>
                        <a:pt x="49" y="33"/>
                      </a:lnTo>
                      <a:lnTo>
                        <a:pt x="35" y="19"/>
                      </a:lnTo>
                      <a:lnTo>
                        <a:pt x="41" y="25"/>
                      </a:lnTo>
                      <a:lnTo>
                        <a:pt x="40" y="23"/>
                      </a:lnTo>
                      <a:lnTo>
                        <a:pt x="33" y="18"/>
                      </a:lnTo>
                      <a:lnTo>
                        <a:pt x="24" y="10"/>
                      </a:lnTo>
                      <a:lnTo>
                        <a:pt x="20" y="6"/>
                      </a:lnTo>
                      <a:lnTo>
                        <a:pt x="15" y="4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5"/>
                      </a:lnTo>
                      <a:lnTo>
                        <a:pt x="0" y="10"/>
                      </a:ln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4" y="25"/>
                      </a:lnTo>
                      <a:lnTo>
                        <a:pt x="8" y="27"/>
                      </a:lnTo>
                      <a:lnTo>
                        <a:pt x="13" y="30"/>
                      </a:lnTo>
                      <a:lnTo>
                        <a:pt x="23" y="37"/>
                      </a:lnTo>
                      <a:lnTo>
                        <a:pt x="30" y="42"/>
                      </a:lnTo>
                      <a:lnTo>
                        <a:pt x="42" y="57"/>
                      </a:lnTo>
                      <a:lnTo>
                        <a:pt x="53" y="72"/>
                      </a:lnTo>
                      <a:lnTo>
                        <a:pt x="63" y="76"/>
                      </a:lnTo>
                      <a:lnTo>
                        <a:pt x="73" y="78"/>
                      </a:lnTo>
                      <a:lnTo>
                        <a:pt x="76" y="79"/>
                      </a:lnTo>
                      <a:lnTo>
                        <a:pt x="80" y="80"/>
                      </a:lnTo>
                      <a:lnTo>
                        <a:pt x="82" y="82"/>
                      </a:lnTo>
                      <a:lnTo>
                        <a:pt x="83" y="8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5" name="Freeform 147">
                  <a:extLst>
                    <a:ext uri="{FF2B5EF4-FFF2-40B4-BE49-F238E27FC236}">
                      <a16:creationId xmlns:a16="http://schemas.microsoft.com/office/drawing/2014/main" id="{61A4A933-A9CD-4011-96E9-5930E1BBA2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04247" y="8030026"/>
                  <a:ext cx="50319" cy="44029"/>
                </a:xfrm>
                <a:custGeom>
                  <a:avLst/>
                  <a:gdLst/>
                  <a:ahLst/>
                  <a:cxnLst>
                    <a:cxn ang="0">
                      <a:pos x="83" y="83"/>
                    </a:cxn>
                    <a:cxn ang="0">
                      <a:pos x="87" y="80"/>
                    </a:cxn>
                    <a:cxn ang="0">
                      <a:pos x="91" y="79"/>
                    </a:cxn>
                    <a:cxn ang="0">
                      <a:pos x="92" y="78"/>
                    </a:cxn>
                    <a:cxn ang="0">
                      <a:pos x="89" y="78"/>
                    </a:cxn>
                    <a:cxn ang="0">
                      <a:pos x="81" y="72"/>
                    </a:cxn>
                    <a:cxn ang="0">
                      <a:pos x="73" y="66"/>
                    </a:cxn>
                    <a:cxn ang="0">
                      <a:pos x="66" y="59"/>
                    </a:cxn>
                    <a:cxn ang="0">
                      <a:pos x="60" y="50"/>
                    </a:cxn>
                    <a:cxn ang="0">
                      <a:pos x="49" y="33"/>
                    </a:cxn>
                    <a:cxn ang="0">
                      <a:pos x="35" y="19"/>
                    </a:cxn>
                    <a:cxn ang="0">
                      <a:pos x="41" y="25"/>
                    </a:cxn>
                    <a:cxn ang="0">
                      <a:pos x="40" y="23"/>
                    </a:cxn>
                    <a:cxn ang="0">
                      <a:pos x="33" y="18"/>
                    </a:cxn>
                    <a:cxn ang="0">
                      <a:pos x="24" y="10"/>
                    </a:cxn>
                    <a:cxn ang="0">
                      <a:pos x="20" y="6"/>
                    </a:cxn>
                    <a:cxn ang="0">
                      <a:pos x="15" y="4"/>
                    </a:cxn>
                    <a:cxn ang="0">
                      <a:pos x="11" y="1"/>
                    </a:cxn>
                    <a:cxn ang="0">
                      <a:pos x="7" y="0"/>
                    </a:cxn>
                    <a:cxn ang="0">
                      <a:pos x="5" y="1"/>
                    </a:cxn>
                    <a:cxn ang="0">
                      <a:pos x="3" y="1"/>
                    </a:cxn>
                    <a:cxn ang="0">
                      <a:pos x="2" y="2"/>
                    </a:cxn>
                    <a:cxn ang="0">
                      <a:pos x="1" y="5"/>
                    </a:cxn>
                    <a:cxn ang="0">
                      <a:pos x="0" y="10"/>
                    </a:cxn>
                    <a:cxn ang="0">
                      <a:pos x="0" y="19"/>
                    </a:cxn>
                    <a:cxn ang="0">
                      <a:pos x="1" y="21"/>
                    </a:cxn>
                    <a:cxn ang="0">
                      <a:pos x="4" y="25"/>
                    </a:cxn>
                    <a:cxn ang="0">
                      <a:pos x="8" y="27"/>
                    </a:cxn>
                    <a:cxn ang="0">
                      <a:pos x="13" y="30"/>
                    </a:cxn>
                    <a:cxn ang="0">
                      <a:pos x="23" y="37"/>
                    </a:cxn>
                    <a:cxn ang="0">
                      <a:pos x="30" y="42"/>
                    </a:cxn>
                    <a:cxn ang="0">
                      <a:pos x="42" y="57"/>
                    </a:cxn>
                    <a:cxn ang="0">
                      <a:pos x="53" y="72"/>
                    </a:cxn>
                    <a:cxn ang="0">
                      <a:pos x="63" y="76"/>
                    </a:cxn>
                    <a:cxn ang="0">
                      <a:pos x="73" y="78"/>
                    </a:cxn>
                    <a:cxn ang="0">
                      <a:pos x="76" y="79"/>
                    </a:cxn>
                    <a:cxn ang="0">
                      <a:pos x="80" y="80"/>
                    </a:cxn>
                    <a:cxn ang="0">
                      <a:pos x="82" y="82"/>
                    </a:cxn>
                    <a:cxn ang="0">
                      <a:pos x="83" y="83"/>
                    </a:cxn>
                  </a:cxnLst>
                  <a:rect l="0" t="0" r="r" b="b"/>
                  <a:pathLst>
                    <a:path w="92" h="83">
                      <a:moveTo>
                        <a:pt x="83" y="83"/>
                      </a:moveTo>
                      <a:lnTo>
                        <a:pt x="87" y="80"/>
                      </a:lnTo>
                      <a:lnTo>
                        <a:pt x="91" y="79"/>
                      </a:lnTo>
                      <a:lnTo>
                        <a:pt x="92" y="78"/>
                      </a:lnTo>
                      <a:lnTo>
                        <a:pt x="89" y="78"/>
                      </a:lnTo>
                      <a:lnTo>
                        <a:pt x="81" y="72"/>
                      </a:lnTo>
                      <a:lnTo>
                        <a:pt x="73" y="66"/>
                      </a:lnTo>
                      <a:lnTo>
                        <a:pt x="66" y="59"/>
                      </a:lnTo>
                      <a:lnTo>
                        <a:pt x="60" y="50"/>
                      </a:lnTo>
                      <a:lnTo>
                        <a:pt x="49" y="33"/>
                      </a:lnTo>
                      <a:lnTo>
                        <a:pt x="35" y="19"/>
                      </a:lnTo>
                      <a:lnTo>
                        <a:pt x="41" y="25"/>
                      </a:lnTo>
                      <a:lnTo>
                        <a:pt x="40" y="23"/>
                      </a:lnTo>
                      <a:lnTo>
                        <a:pt x="33" y="18"/>
                      </a:lnTo>
                      <a:lnTo>
                        <a:pt x="24" y="10"/>
                      </a:lnTo>
                      <a:lnTo>
                        <a:pt x="20" y="6"/>
                      </a:lnTo>
                      <a:lnTo>
                        <a:pt x="15" y="4"/>
                      </a:lnTo>
                      <a:lnTo>
                        <a:pt x="11" y="1"/>
                      </a:lnTo>
                      <a:lnTo>
                        <a:pt x="7" y="0"/>
                      </a:lnTo>
                      <a:lnTo>
                        <a:pt x="5" y="1"/>
                      </a:lnTo>
                      <a:lnTo>
                        <a:pt x="3" y="1"/>
                      </a:lnTo>
                      <a:lnTo>
                        <a:pt x="2" y="2"/>
                      </a:lnTo>
                      <a:lnTo>
                        <a:pt x="1" y="5"/>
                      </a:lnTo>
                      <a:lnTo>
                        <a:pt x="0" y="10"/>
                      </a:lnTo>
                      <a:lnTo>
                        <a:pt x="0" y="19"/>
                      </a:lnTo>
                      <a:lnTo>
                        <a:pt x="1" y="21"/>
                      </a:lnTo>
                      <a:lnTo>
                        <a:pt x="4" y="25"/>
                      </a:lnTo>
                      <a:lnTo>
                        <a:pt x="8" y="27"/>
                      </a:lnTo>
                      <a:lnTo>
                        <a:pt x="13" y="30"/>
                      </a:lnTo>
                      <a:lnTo>
                        <a:pt x="23" y="37"/>
                      </a:lnTo>
                      <a:lnTo>
                        <a:pt x="30" y="42"/>
                      </a:lnTo>
                      <a:lnTo>
                        <a:pt x="42" y="57"/>
                      </a:lnTo>
                      <a:lnTo>
                        <a:pt x="53" y="72"/>
                      </a:lnTo>
                      <a:lnTo>
                        <a:pt x="63" y="76"/>
                      </a:lnTo>
                      <a:lnTo>
                        <a:pt x="73" y="78"/>
                      </a:lnTo>
                      <a:lnTo>
                        <a:pt x="76" y="79"/>
                      </a:lnTo>
                      <a:lnTo>
                        <a:pt x="80" y="80"/>
                      </a:lnTo>
                      <a:lnTo>
                        <a:pt x="82" y="82"/>
                      </a:lnTo>
                      <a:lnTo>
                        <a:pt x="83" y="83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6" name="Freeform 148">
                  <a:extLst>
                    <a:ext uri="{FF2B5EF4-FFF2-40B4-BE49-F238E27FC236}">
                      <a16:creationId xmlns:a16="http://schemas.microsoft.com/office/drawing/2014/main" id="{C3121C09-D566-48BA-915B-FD04D4210C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26261" y="8030026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6" y="6"/>
                    </a:cxn>
                    <a:cxn ang="0">
                      <a:pos x="6" y="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6">
                      <a:moveTo>
                        <a:pt x="6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6" y="6"/>
                      </a:lnTo>
                      <a:lnTo>
                        <a:pt x="6" y="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7" name="Freeform 149">
                  <a:extLst>
                    <a:ext uri="{FF2B5EF4-FFF2-40B4-BE49-F238E27FC236}">
                      <a16:creationId xmlns:a16="http://schemas.microsoft.com/office/drawing/2014/main" id="{E5BDE3D1-FDD5-4A49-9980-BAC3E99838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26261" y="8030026"/>
                  <a:ext cx="3145" cy="314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3" y="6"/>
                    </a:cxn>
                    <a:cxn ang="0">
                      <a:pos x="6" y="6"/>
                    </a:cxn>
                    <a:cxn ang="0">
                      <a:pos x="6" y="3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6" h="6">
                      <a:moveTo>
                        <a:pt x="6" y="0"/>
                      </a:move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3" y="6"/>
                      </a:lnTo>
                      <a:lnTo>
                        <a:pt x="6" y="6"/>
                      </a:lnTo>
                      <a:lnTo>
                        <a:pt x="6" y="3"/>
                      </a:lnTo>
                      <a:lnTo>
                        <a:pt x="6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8" name="Freeform 150">
                  <a:extLst>
                    <a:ext uri="{FF2B5EF4-FFF2-40B4-BE49-F238E27FC236}">
                      <a16:creationId xmlns:a16="http://schemas.microsoft.com/office/drawing/2014/main" id="{1001FB44-2F24-43E9-9D71-04A80B857B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6580" y="7995432"/>
                  <a:ext cx="31449" cy="37739"/>
                </a:xfrm>
                <a:custGeom>
                  <a:avLst/>
                  <a:gdLst/>
                  <a:ahLst/>
                  <a:cxnLst>
                    <a:cxn ang="0">
                      <a:pos x="23" y="35"/>
                    </a:cxn>
                    <a:cxn ang="0">
                      <a:pos x="29" y="27"/>
                    </a:cxn>
                    <a:cxn ang="0">
                      <a:pos x="37" y="18"/>
                    </a:cxn>
                    <a:cxn ang="0">
                      <a:pos x="47" y="9"/>
                    </a:cxn>
                    <a:cxn ang="0">
                      <a:pos x="59" y="0"/>
                    </a:cxn>
                    <a:cxn ang="0">
                      <a:pos x="60" y="4"/>
                    </a:cxn>
                    <a:cxn ang="0">
                      <a:pos x="61" y="8"/>
                    </a:cxn>
                    <a:cxn ang="0">
                      <a:pos x="61" y="12"/>
                    </a:cxn>
                    <a:cxn ang="0">
                      <a:pos x="61" y="14"/>
                    </a:cxn>
                    <a:cxn ang="0">
                      <a:pos x="58" y="20"/>
                    </a:cxn>
                    <a:cxn ang="0">
                      <a:pos x="53" y="25"/>
                    </a:cxn>
                    <a:cxn ang="0">
                      <a:pos x="43" y="33"/>
                    </a:cxn>
                    <a:cxn ang="0">
                      <a:pos x="34" y="41"/>
                    </a:cxn>
                    <a:cxn ang="0">
                      <a:pos x="38" y="50"/>
                    </a:cxn>
                    <a:cxn ang="0">
                      <a:pos x="41" y="53"/>
                    </a:cxn>
                    <a:cxn ang="0">
                      <a:pos x="39" y="58"/>
                    </a:cxn>
                    <a:cxn ang="0">
                      <a:pos x="36" y="61"/>
                    </a:cxn>
                    <a:cxn ang="0">
                      <a:pos x="32" y="64"/>
                    </a:cxn>
                    <a:cxn ang="0">
                      <a:pos x="29" y="66"/>
                    </a:cxn>
                    <a:cxn ang="0">
                      <a:pos x="22" y="70"/>
                    </a:cxn>
                    <a:cxn ang="0">
                      <a:pos x="18" y="71"/>
                    </a:cxn>
                    <a:cxn ang="0">
                      <a:pos x="12" y="68"/>
                    </a:cxn>
                    <a:cxn ang="0">
                      <a:pos x="9" y="64"/>
                    </a:cxn>
                    <a:cxn ang="0">
                      <a:pos x="3" y="60"/>
                    </a:cxn>
                    <a:cxn ang="0">
                      <a:pos x="0" y="53"/>
                    </a:cxn>
                    <a:cxn ang="0">
                      <a:pos x="6" y="53"/>
                    </a:cxn>
                    <a:cxn ang="0">
                      <a:pos x="9" y="51"/>
                    </a:cxn>
                    <a:cxn ang="0">
                      <a:pos x="11" y="49"/>
                    </a:cxn>
                    <a:cxn ang="0">
                      <a:pos x="13" y="46"/>
                    </a:cxn>
                    <a:cxn ang="0">
                      <a:pos x="16" y="44"/>
                    </a:cxn>
                    <a:cxn ang="0">
                      <a:pos x="17" y="41"/>
                    </a:cxn>
                    <a:cxn ang="0">
                      <a:pos x="19" y="38"/>
                    </a:cxn>
                    <a:cxn ang="0">
                      <a:pos x="23" y="35"/>
                    </a:cxn>
                  </a:cxnLst>
                  <a:rect l="0" t="0" r="r" b="b"/>
                  <a:pathLst>
                    <a:path w="61" h="71">
                      <a:moveTo>
                        <a:pt x="23" y="35"/>
                      </a:moveTo>
                      <a:lnTo>
                        <a:pt x="29" y="27"/>
                      </a:lnTo>
                      <a:lnTo>
                        <a:pt x="37" y="18"/>
                      </a:lnTo>
                      <a:lnTo>
                        <a:pt x="47" y="9"/>
                      </a:lnTo>
                      <a:lnTo>
                        <a:pt x="59" y="0"/>
                      </a:lnTo>
                      <a:lnTo>
                        <a:pt x="60" y="4"/>
                      </a:lnTo>
                      <a:lnTo>
                        <a:pt x="61" y="8"/>
                      </a:lnTo>
                      <a:lnTo>
                        <a:pt x="61" y="12"/>
                      </a:lnTo>
                      <a:lnTo>
                        <a:pt x="61" y="14"/>
                      </a:lnTo>
                      <a:lnTo>
                        <a:pt x="58" y="20"/>
                      </a:lnTo>
                      <a:lnTo>
                        <a:pt x="53" y="25"/>
                      </a:lnTo>
                      <a:lnTo>
                        <a:pt x="43" y="33"/>
                      </a:lnTo>
                      <a:lnTo>
                        <a:pt x="34" y="41"/>
                      </a:lnTo>
                      <a:lnTo>
                        <a:pt x="38" y="50"/>
                      </a:lnTo>
                      <a:lnTo>
                        <a:pt x="41" y="53"/>
                      </a:lnTo>
                      <a:lnTo>
                        <a:pt x="39" y="58"/>
                      </a:lnTo>
                      <a:lnTo>
                        <a:pt x="36" y="61"/>
                      </a:lnTo>
                      <a:lnTo>
                        <a:pt x="32" y="64"/>
                      </a:lnTo>
                      <a:lnTo>
                        <a:pt x="29" y="66"/>
                      </a:lnTo>
                      <a:lnTo>
                        <a:pt x="22" y="70"/>
                      </a:lnTo>
                      <a:lnTo>
                        <a:pt x="18" y="71"/>
                      </a:lnTo>
                      <a:lnTo>
                        <a:pt x="12" y="68"/>
                      </a:lnTo>
                      <a:lnTo>
                        <a:pt x="9" y="64"/>
                      </a:lnTo>
                      <a:lnTo>
                        <a:pt x="3" y="60"/>
                      </a:lnTo>
                      <a:lnTo>
                        <a:pt x="0" y="53"/>
                      </a:lnTo>
                      <a:lnTo>
                        <a:pt x="6" y="53"/>
                      </a:lnTo>
                      <a:lnTo>
                        <a:pt x="9" y="51"/>
                      </a:lnTo>
                      <a:lnTo>
                        <a:pt x="11" y="49"/>
                      </a:lnTo>
                      <a:lnTo>
                        <a:pt x="13" y="46"/>
                      </a:lnTo>
                      <a:lnTo>
                        <a:pt x="16" y="44"/>
                      </a:lnTo>
                      <a:lnTo>
                        <a:pt x="17" y="41"/>
                      </a:lnTo>
                      <a:lnTo>
                        <a:pt x="19" y="38"/>
                      </a:lnTo>
                      <a:lnTo>
                        <a:pt x="23" y="3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29" name="Freeform 151">
                  <a:extLst>
                    <a:ext uri="{FF2B5EF4-FFF2-40B4-BE49-F238E27FC236}">
                      <a16:creationId xmlns:a16="http://schemas.microsoft.com/office/drawing/2014/main" id="{053FBF67-9361-40DB-AF99-FC9B1E1CEB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76580" y="7995432"/>
                  <a:ext cx="31449" cy="37739"/>
                </a:xfrm>
                <a:custGeom>
                  <a:avLst/>
                  <a:gdLst/>
                  <a:ahLst/>
                  <a:cxnLst>
                    <a:cxn ang="0">
                      <a:pos x="23" y="35"/>
                    </a:cxn>
                    <a:cxn ang="0">
                      <a:pos x="29" y="27"/>
                    </a:cxn>
                    <a:cxn ang="0">
                      <a:pos x="37" y="18"/>
                    </a:cxn>
                    <a:cxn ang="0">
                      <a:pos x="47" y="9"/>
                    </a:cxn>
                    <a:cxn ang="0">
                      <a:pos x="59" y="0"/>
                    </a:cxn>
                    <a:cxn ang="0">
                      <a:pos x="60" y="4"/>
                    </a:cxn>
                    <a:cxn ang="0">
                      <a:pos x="61" y="8"/>
                    </a:cxn>
                    <a:cxn ang="0">
                      <a:pos x="61" y="12"/>
                    </a:cxn>
                    <a:cxn ang="0">
                      <a:pos x="61" y="14"/>
                    </a:cxn>
                    <a:cxn ang="0">
                      <a:pos x="58" y="20"/>
                    </a:cxn>
                    <a:cxn ang="0">
                      <a:pos x="53" y="25"/>
                    </a:cxn>
                    <a:cxn ang="0">
                      <a:pos x="43" y="33"/>
                    </a:cxn>
                    <a:cxn ang="0">
                      <a:pos x="34" y="41"/>
                    </a:cxn>
                    <a:cxn ang="0">
                      <a:pos x="38" y="50"/>
                    </a:cxn>
                    <a:cxn ang="0">
                      <a:pos x="41" y="53"/>
                    </a:cxn>
                    <a:cxn ang="0">
                      <a:pos x="39" y="58"/>
                    </a:cxn>
                    <a:cxn ang="0">
                      <a:pos x="36" y="61"/>
                    </a:cxn>
                    <a:cxn ang="0">
                      <a:pos x="32" y="64"/>
                    </a:cxn>
                    <a:cxn ang="0">
                      <a:pos x="29" y="66"/>
                    </a:cxn>
                    <a:cxn ang="0">
                      <a:pos x="22" y="70"/>
                    </a:cxn>
                    <a:cxn ang="0">
                      <a:pos x="18" y="71"/>
                    </a:cxn>
                    <a:cxn ang="0">
                      <a:pos x="12" y="68"/>
                    </a:cxn>
                    <a:cxn ang="0">
                      <a:pos x="9" y="64"/>
                    </a:cxn>
                    <a:cxn ang="0">
                      <a:pos x="3" y="60"/>
                    </a:cxn>
                    <a:cxn ang="0">
                      <a:pos x="0" y="53"/>
                    </a:cxn>
                    <a:cxn ang="0">
                      <a:pos x="6" y="53"/>
                    </a:cxn>
                    <a:cxn ang="0">
                      <a:pos x="9" y="51"/>
                    </a:cxn>
                    <a:cxn ang="0">
                      <a:pos x="11" y="49"/>
                    </a:cxn>
                    <a:cxn ang="0">
                      <a:pos x="13" y="46"/>
                    </a:cxn>
                    <a:cxn ang="0">
                      <a:pos x="16" y="44"/>
                    </a:cxn>
                    <a:cxn ang="0">
                      <a:pos x="17" y="41"/>
                    </a:cxn>
                    <a:cxn ang="0">
                      <a:pos x="19" y="38"/>
                    </a:cxn>
                    <a:cxn ang="0">
                      <a:pos x="23" y="35"/>
                    </a:cxn>
                  </a:cxnLst>
                  <a:rect l="0" t="0" r="r" b="b"/>
                  <a:pathLst>
                    <a:path w="61" h="71">
                      <a:moveTo>
                        <a:pt x="23" y="35"/>
                      </a:moveTo>
                      <a:lnTo>
                        <a:pt x="29" y="27"/>
                      </a:lnTo>
                      <a:lnTo>
                        <a:pt x="37" y="18"/>
                      </a:lnTo>
                      <a:lnTo>
                        <a:pt x="47" y="9"/>
                      </a:lnTo>
                      <a:lnTo>
                        <a:pt x="59" y="0"/>
                      </a:lnTo>
                      <a:lnTo>
                        <a:pt x="60" y="4"/>
                      </a:lnTo>
                      <a:lnTo>
                        <a:pt x="61" y="8"/>
                      </a:lnTo>
                      <a:lnTo>
                        <a:pt x="61" y="12"/>
                      </a:lnTo>
                      <a:lnTo>
                        <a:pt x="61" y="14"/>
                      </a:lnTo>
                      <a:lnTo>
                        <a:pt x="58" y="20"/>
                      </a:lnTo>
                      <a:lnTo>
                        <a:pt x="53" y="25"/>
                      </a:lnTo>
                      <a:lnTo>
                        <a:pt x="43" y="33"/>
                      </a:lnTo>
                      <a:lnTo>
                        <a:pt x="34" y="41"/>
                      </a:lnTo>
                      <a:lnTo>
                        <a:pt x="38" y="50"/>
                      </a:lnTo>
                      <a:lnTo>
                        <a:pt x="41" y="53"/>
                      </a:lnTo>
                      <a:lnTo>
                        <a:pt x="39" y="58"/>
                      </a:lnTo>
                      <a:lnTo>
                        <a:pt x="36" y="61"/>
                      </a:lnTo>
                      <a:lnTo>
                        <a:pt x="32" y="64"/>
                      </a:lnTo>
                      <a:lnTo>
                        <a:pt x="29" y="66"/>
                      </a:lnTo>
                      <a:lnTo>
                        <a:pt x="22" y="70"/>
                      </a:lnTo>
                      <a:lnTo>
                        <a:pt x="18" y="71"/>
                      </a:lnTo>
                      <a:lnTo>
                        <a:pt x="12" y="68"/>
                      </a:lnTo>
                      <a:lnTo>
                        <a:pt x="9" y="64"/>
                      </a:lnTo>
                      <a:lnTo>
                        <a:pt x="3" y="60"/>
                      </a:lnTo>
                      <a:lnTo>
                        <a:pt x="0" y="53"/>
                      </a:lnTo>
                      <a:lnTo>
                        <a:pt x="6" y="53"/>
                      </a:lnTo>
                      <a:lnTo>
                        <a:pt x="9" y="51"/>
                      </a:lnTo>
                      <a:lnTo>
                        <a:pt x="11" y="49"/>
                      </a:lnTo>
                      <a:lnTo>
                        <a:pt x="13" y="46"/>
                      </a:lnTo>
                      <a:lnTo>
                        <a:pt x="16" y="44"/>
                      </a:lnTo>
                      <a:lnTo>
                        <a:pt x="17" y="41"/>
                      </a:lnTo>
                      <a:lnTo>
                        <a:pt x="19" y="38"/>
                      </a:lnTo>
                      <a:lnTo>
                        <a:pt x="23" y="3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0" name="Freeform 152">
                  <a:extLst>
                    <a:ext uri="{FF2B5EF4-FFF2-40B4-BE49-F238E27FC236}">
                      <a16:creationId xmlns:a16="http://schemas.microsoft.com/office/drawing/2014/main" id="{BC9FA2B0-26B2-4662-AA6E-871BD2004A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33826" y="7888504"/>
                  <a:ext cx="31449" cy="2515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14" y="26"/>
                    </a:cxn>
                    <a:cxn ang="0">
                      <a:pos x="28" y="20"/>
                    </a:cxn>
                    <a:cxn ang="0">
                      <a:pos x="36" y="15"/>
                    </a:cxn>
                    <a:cxn ang="0">
                      <a:pos x="44" y="11"/>
                    </a:cxn>
                    <a:cxn ang="0">
                      <a:pos x="52" y="5"/>
                    </a:cxn>
                    <a:cxn ang="0">
                      <a:pos x="58" y="0"/>
                    </a:cxn>
                    <a:cxn ang="0">
                      <a:pos x="59" y="3"/>
                    </a:cxn>
                    <a:cxn ang="0">
                      <a:pos x="59" y="8"/>
                    </a:cxn>
                    <a:cxn ang="0">
                      <a:pos x="58" y="11"/>
                    </a:cxn>
                    <a:cxn ang="0">
                      <a:pos x="57" y="13"/>
                    </a:cxn>
                    <a:cxn ang="0">
                      <a:pos x="54" y="19"/>
                    </a:cxn>
                    <a:cxn ang="0">
                      <a:pos x="51" y="23"/>
                    </a:cxn>
                    <a:cxn ang="0">
                      <a:pos x="46" y="27"/>
                    </a:cxn>
                    <a:cxn ang="0">
                      <a:pos x="44" y="33"/>
                    </a:cxn>
                    <a:cxn ang="0">
                      <a:pos x="44" y="35"/>
                    </a:cxn>
                    <a:cxn ang="0">
                      <a:pos x="44" y="39"/>
                    </a:cxn>
                    <a:cxn ang="0">
                      <a:pos x="45" y="42"/>
                    </a:cxn>
                    <a:cxn ang="0">
                      <a:pos x="46" y="46"/>
                    </a:cxn>
                    <a:cxn ang="0">
                      <a:pos x="41" y="46"/>
                    </a:cxn>
                    <a:cxn ang="0">
                      <a:pos x="35" y="46"/>
                    </a:cxn>
                    <a:cxn ang="0">
                      <a:pos x="31" y="43"/>
                    </a:cxn>
                    <a:cxn ang="0">
                      <a:pos x="26" y="41"/>
                    </a:cxn>
                    <a:cxn ang="0">
                      <a:pos x="22" y="40"/>
                    </a:cxn>
                    <a:cxn ang="0">
                      <a:pos x="17" y="39"/>
                    </a:cxn>
                    <a:cxn ang="0">
                      <a:pos x="8" y="37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59" h="46">
                      <a:moveTo>
                        <a:pt x="0" y="35"/>
                      </a:moveTo>
                      <a:lnTo>
                        <a:pt x="14" y="26"/>
                      </a:lnTo>
                      <a:lnTo>
                        <a:pt x="28" y="20"/>
                      </a:lnTo>
                      <a:lnTo>
                        <a:pt x="36" y="15"/>
                      </a:lnTo>
                      <a:lnTo>
                        <a:pt x="44" y="11"/>
                      </a:lnTo>
                      <a:lnTo>
                        <a:pt x="52" y="5"/>
                      </a:lnTo>
                      <a:lnTo>
                        <a:pt x="58" y="0"/>
                      </a:lnTo>
                      <a:lnTo>
                        <a:pt x="59" y="3"/>
                      </a:lnTo>
                      <a:lnTo>
                        <a:pt x="59" y="8"/>
                      </a:lnTo>
                      <a:lnTo>
                        <a:pt x="58" y="11"/>
                      </a:lnTo>
                      <a:lnTo>
                        <a:pt x="57" y="13"/>
                      </a:lnTo>
                      <a:lnTo>
                        <a:pt x="54" y="19"/>
                      </a:lnTo>
                      <a:lnTo>
                        <a:pt x="51" y="23"/>
                      </a:lnTo>
                      <a:lnTo>
                        <a:pt x="46" y="27"/>
                      </a:lnTo>
                      <a:lnTo>
                        <a:pt x="44" y="33"/>
                      </a:lnTo>
                      <a:lnTo>
                        <a:pt x="44" y="35"/>
                      </a:lnTo>
                      <a:lnTo>
                        <a:pt x="44" y="39"/>
                      </a:lnTo>
                      <a:lnTo>
                        <a:pt x="45" y="42"/>
                      </a:lnTo>
                      <a:lnTo>
                        <a:pt x="46" y="46"/>
                      </a:lnTo>
                      <a:lnTo>
                        <a:pt x="41" y="46"/>
                      </a:lnTo>
                      <a:lnTo>
                        <a:pt x="35" y="46"/>
                      </a:lnTo>
                      <a:lnTo>
                        <a:pt x="31" y="43"/>
                      </a:lnTo>
                      <a:lnTo>
                        <a:pt x="26" y="41"/>
                      </a:lnTo>
                      <a:lnTo>
                        <a:pt x="22" y="40"/>
                      </a:lnTo>
                      <a:lnTo>
                        <a:pt x="17" y="39"/>
                      </a:lnTo>
                      <a:lnTo>
                        <a:pt x="8" y="37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1" name="Freeform 153">
                  <a:extLst>
                    <a:ext uri="{FF2B5EF4-FFF2-40B4-BE49-F238E27FC236}">
                      <a16:creationId xmlns:a16="http://schemas.microsoft.com/office/drawing/2014/main" id="{E7F6199D-CAA6-4F04-B4CB-9E28C6B6EE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33826" y="7888504"/>
                  <a:ext cx="31449" cy="25159"/>
                </a:xfrm>
                <a:custGeom>
                  <a:avLst/>
                  <a:gdLst/>
                  <a:ahLst/>
                  <a:cxnLst>
                    <a:cxn ang="0">
                      <a:pos x="0" y="35"/>
                    </a:cxn>
                    <a:cxn ang="0">
                      <a:pos x="14" y="26"/>
                    </a:cxn>
                    <a:cxn ang="0">
                      <a:pos x="28" y="20"/>
                    </a:cxn>
                    <a:cxn ang="0">
                      <a:pos x="36" y="15"/>
                    </a:cxn>
                    <a:cxn ang="0">
                      <a:pos x="44" y="11"/>
                    </a:cxn>
                    <a:cxn ang="0">
                      <a:pos x="52" y="5"/>
                    </a:cxn>
                    <a:cxn ang="0">
                      <a:pos x="58" y="0"/>
                    </a:cxn>
                    <a:cxn ang="0">
                      <a:pos x="59" y="3"/>
                    </a:cxn>
                    <a:cxn ang="0">
                      <a:pos x="59" y="8"/>
                    </a:cxn>
                    <a:cxn ang="0">
                      <a:pos x="58" y="11"/>
                    </a:cxn>
                    <a:cxn ang="0">
                      <a:pos x="57" y="13"/>
                    </a:cxn>
                    <a:cxn ang="0">
                      <a:pos x="54" y="19"/>
                    </a:cxn>
                    <a:cxn ang="0">
                      <a:pos x="51" y="23"/>
                    </a:cxn>
                    <a:cxn ang="0">
                      <a:pos x="46" y="27"/>
                    </a:cxn>
                    <a:cxn ang="0">
                      <a:pos x="44" y="33"/>
                    </a:cxn>
                    <a:cxn ang="0">
                      <a:pos x="44" y="35"/>
                    </a:cxn>
                    <a:cxn ang="0">
                      <a:pos x="44" y="39"/>
                    </a:cxn>
                    <a:cxn ang="0">
                      <a:pos x="45" y="42"/>
                    </a:cxn>
                    <a:cxn ang="0">
                      <a:pos x="46" y="46"/>
                    </a:cxn>
                    <a:cxn ang="0">
                      <a:pos x="41" y="46"/>
                    </a:cxn>
                    <a:cxn ang="0">
                      <a:pos x="35" y="46"/>
                    </a:cxn>
                    <a:cxn ang="0">
                      <a:pos x="31" y="43"/>
                    </a:cxn>
                    <a:cxn ang="0">
                      <a:pos x="26" y="41"/>
                    </a:cxn>
                    <a:cxn ang="0">
                      <a:pos x="22" y="40"/>
                    </a:cxn>
                    <a:cxn ang="0">
                      <a:pos x="17" y="39"/>
                    </a:cxn>
                    <a:cxn ang="0">
                      <a:pos x="8" y="37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59" h="46">
                      <a:moveTo>
                        <a:pt x="0" y="35"/>
                      </a:moveTo>
                      <a:lnTo>
                        <a:pt x="14" y="26"/>
                      </a:lnTo>
                      <a:lnTo>
                        <a:pt x="28" y="20"/>
                      </a:lnTo>
                      <a:lnTo>
                        <a:pt x="36" y="15"/>
                      </a:lnTo>
                      <a:lnTo>
                        <a:pt x="44" y="11"/>
                      </a:lnTo>
                      <a:lnTo>
                        <a:pt x="52" y="5"/>
                      </a:lnTo>
                      <a:lnTo>
                        <a:pt x="58" y="0"/>
                      </a:lnTo>
                      <a:lnTo>
                        <a:pt x="59" y="3"/>
                      </a:lnTo>
                      <a:lnTo>
                        <a:pt x="59" y="8"/>
                      </a:lnTo>
                      <a:lnTo>
                        <a:pt x="58" y="11"/>
                      </a:lnTo>
                      <a:lnTo>
                        <a:pt x="57" y="13"/>
                      </a:lnTo>
                      <a:lnTo>
                        <a:pt x="54" y="19"/>
                      </a:lnTo>
                      <a:lnTo>
                        <a:pt x="51" y="23"/>
                      </a:lnTo>
                      <a:lnTo>
                        <a:pt x="46" y="27"/>
                      </a:lnTo>
                      <a:lnTo>
                        <a:pt x="44" y="33"/>
                      </a:lnTo>
                      <a:lnTo>
                        <a:pt x="44" y="35"/>
                      </a:lnTo>
                      <a:lnTo>
                        <a:pt x="44" y="39"/>
                      </a:lnTo>
                      <a:lnTo>
                        <a:pt x="45" y="42"/>
                      </a:lnTo>
                      <a:lnTo>
                        <a:pt x="46" y="46"/>
                      </a:lnTo>
                      <a:lnTo>
                        <a:pt x="41" y="46"/>
                      </a:lnTo>
                      <a:lnTo>
                        <a:pt x="35" y="46"/>
                      </a:lnTo>
                      <a:lnTo>
                        <a:pt x="31" y="43"/>
                      </a:lnTo>
                      <a:lnTo>
                        <a:pt x="26" y="41"/>
                      </a:lnTo>
                      <a:lnTo>
                        <a:pt x="22" y="40"/>
                      </a:lnTo>
                      <a:lnTo>
                        <a:pt x="17" y="39"/>
                      </a:lnTo>
                      <a:lnTo>
                        <a:pt x="8" y="37"/>
                      </a:lnTo>
                      <a:lnTo>
                        <a:pt x="0" y="35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2" name="Freeform 154">
                  <a:extLst>
                    <a:ext uri="{FF2B5EF4-FFF2-40B4-BE49-F238E27FC236}">
                      <a16:creationId xmlns:a16="http://schemas.microsoft.com/office/drawing/2014/main" id="{15C5ECD3-B58B-4F90-9223-1013468A1A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77855" y="7838186"/>
                  <a:ext cx="59754" cy="22014"/>
                </a:xfrm>
                <a:custGeom>
                  <a:avLst/>
                  <a:gdLst/>
                  <a:ahLst/>
                  <a:cxnLst>
                    <a:cxn ang="0">
                      <a:pos x="1" y="16"/>
                    </a:cxn>
                    <a:cxn ang="0">
                      <a:pos x="11" y="10"/>
                    </a:cxn>
                    <a:cxn ang="0">
                      <a:pos x="20" y="6"/>
                    </a:cxn>
                    <a:cxn ang="0">
                      <a:pos x="30" y="2"/>
                    </a:cxn>
                    <a:cxn ang="0">
                      <a:pos x="40" y="1"/>
                    </a:cxn>
                    <a:cxn ang="0">
                      <a:pos x="50" y="0"/>
                    </a:cxn>
                    <a:cxn ang="0">
                      <a:pos x="60" y="0"/>
                    </a:cxn>
                    <a:cxn ang="0">
                      <a:pos x="69" y="2"/>
                    </a:cxn>
                    <a:cxn ang="0">
                      <a:pos x="79" y="3"/>
                    </a:cxn>
                    <a:cxn ang="0">
                      <a:pos x="81" y="3"/>
                    </a:cxn>
                    <a:cxn ang="0">
                      <a:pos x="79" y="3"/>
                    </a:cxn>
                    <a:cxn ang="0">
                      <a:pos x="85" y="5"/>
                    </a:cxn>
                    <a:cxn ang="0">
                      <a:pos x="91" y="6"/>
                    </a:cxn>
                    <a:cxn ang="0">
                      <a:pos x="97" y="8"/>
                    </a:cxn>
                    <a:cxn ang="0">
                      <a:pos x="102" y="11"/>
                    </a:cxn>
                    <a:cxn ang="0">
                      <a:pos x="105" y="15"/>
                    </a:cxn>
                    <a:cxn ang="0">
                      <a:pos x="109" y="19"/>
                    </a:cxn>
                    <a:cxn ang="0">
                      <a:pos x="109" y="23"/>
                    </a:cxn>
                    <a:cxn ang="0">
                      <a:pos x="107" y="28"/>
                    </a:cxn>
                    <a:cxn ang="0">
                      <a:pos x="104" y="29"/>
                    </a:cxn>
                    <a:cxn ang="0">
                      <a:pos x="100" y="30"/>
                    </a:cxn>
                    <a:cxn ang="0">
                      <a:pos x="96" y="30"/>
                    </a:cxn>
                    <a:cxn ang="0">
                      <a:pos x="92" y="30"/>
                    </a:cxn>
                    <a:cxn ang="0">
                      <a:pos x="84" y="28"/>
                    </a:cxn>
                    <a:cxn ang="0">
                      <a:pos x="72" y="28"/>
                    </a:cxn>
                    <a:cxn ang="0">
                      <a:pos x="70" y="37"/>
                    </a:cxn>
                    <a:cxn ang="0">
                      <a:pos x="66" y="46"/>
                    </a:cxn>
                    <a:cxn ang="0">
                      <a:pos x="54" y="46"/>
                    </a:cxn>
                    <a:cxn ang="0">
                      <a:pos x="43" y="46"/>
                    </a:cxn>
                    <a:cxn ang="0">
                      <a:pos x="40" y="41"/>
                    </a:cxn>
                    <a:cxn ang="0">
                      <a:pos x="39" y="37"/>
                    </a:cxn>
                    <a:cxn ang="0">
                      <a:pos x="39" y="34"/>
                    </a:cxn>
                    <a:cxn ang="0">
                      <a:pos x="36" y="32"/>
                    </a:cxn>
                    <a:cxn ang="0">
                      <a:pos x="34" y="30"/>
                    </a:cxn>
                    <a:cxn ang="0">
                      <a:pos x="31" y="28"/>
                    </a:cxn>
                    <a:cxn ang="0">
                      <a:pos x="30" y="26"/>
                    </a:cxn>
                    <a:cxn ang="0">
                      <a:pos x="29" y="23"/>
                    </a:cxn>
                    <a:cxn ang="0">
                      <a:pos x="29" y="21"/>
                    </a:cxn>
                    <a:cxn ang="0">
                      <a:pos x="29" y="19"/>
                    </a:cxn>
                    <a:cxn ang="0">
                      <a:pos x="30" y="17"/>
                    </a:cxn>
                    <a:cxn ang="0">
                      <a:pos x="31" y="16"/>
                    </a:cxn>
                    <a:cxn ang="0">
                      <a:pos x="20" y="23"/>
                    </a:cxn>
                    <a:cxn ang="0">
                      <a:pos x="13" y="28"/>
                    </a:cxn>
                    <a:cxn ang="0">
                      <a:pos x="13" y="19"/>
                    </a:cxn>
                    <a:cxn ang="0">
                      <a:pos x="13" y="16"/>
                    </a:cxn>
                    <a:cxn ang="0">
                      <a:pos x="11" y="13"/>
                    </a:cxn>
                    <a:cxn ang="0">
                      <a:pos x="8" y="13"/>
                    </a:cxn>
                    <a:cxn ang="0">
                      <a:pos x="5" y="13"/>
                    </a:cxn>
                    <a:cxn ang="0">
                      <a:pos x="3" y="13"/>
                    </a:cxn>
                    <a:cxn ang="0">
                      <a:pos x="1" y="15"/>
                    </a:cxn>
                    <a:cxn ang="0">
                      <a:pos x="0" y="15"/>
                    </a:cxn>
                    <a:cxn ang="0">
                      <a:pos x="0" y="16"/>
                    </a:cxn>
                    <a:cxn ang="0">
                      <a:pos x="1" y="16"/>
                    </a:cxn>
                  </a:cxnLst>
                  <a:rect l="0" t="0" r="r" b="b"/>
                  <a:pathLst>
                    <a:path w="109" h="46">
                      <a:moveTo>
                        <a:pt x="1" y="16"/>
                      </a:moveTo>
                      <a:lnTo>
                        <a:pt x="11" y="10"/>
                      </a:lnTo>
                      <a:lnTo>
                        <a:pt x="20" y="6"/>
                      </a:lnTo>
                      <a:lnTo>
                        <a:pt x="30" y="2"/>
                      </a:lnTo>
                      <a:lnTo>
                        <a:pt x="40" y="1"/>
                      </a:lnTo>
                      <a:lnTo>
                        <a:pt x="50" y="0"/>
                      </a:lnTo>
                      <a:lnTo>
                        <a:pt x="60" y="0"/>
                      </a:lnTo>
                      <a:lnTo>
                        <a:pt x="69" y="2"/>
                      </a:lnTo>
                      <a:lnTo>
                        <a:pt x="79" y="3"/>
                      </a:lnTo>
                      <a:lnTo>
                        <a:pt x="81" y="3"/>
                      </a:lnTo>
                      <a:lnTo>
                        <a:pt x="79" y="3"/>
                      </a:lnTo>
                      <a:lnTo>
                        <a:pt x="85" y="5"/>
                      </a:lnTo>
                      <a:lnTo>
                        <a:pt x="91" y="6"/>
                      </a:lnTo>
                      <a:lnTo>
                        <a:pt x="97" y="8"/>
                      </a:lnTo>
                      <a:lnTo>
                        <a:pt x="102" y="11"/>
                      </a:lnTo>
                      <a:lnTo>
                        <a:pt x="105" y="15"/>
                      </a:lnTo>
                      <a:lnTo>
                        <a:pt x="109" y="19"/>
                      </a:lnTo>
                      <a:lnTo>
                        <a:pt x="109" y="23"/>
                      </a:lnTo>
                      <a:lnTo>
                        <a:pt x="107" y="28"/>
                      </a:lnTo>
                      <a:lnTo>
                        <a:pt x="104" y="29"/>
                      </a:lnTo>
                      <a:lnTo>
                        <a:pt x="100" y="30"/>
                      </a:lnTo>
                      <a:lnTo>
                        <a:pt x="96" y="30"/>
                      </a:lnTo>
                      <a:lnTo>
                        <a:pt x="92" y="30"/>
                      </a:lnTo>
                      <a:lnTo>
                        <a:pt x="84" y="28"/>
                      </a:lnTo>
                      <a:lnTo>
                        <a:pt x="72" y="28"/>
                      </a:lnTo>
                      <a:lnTo>
                        <a:pt x="70" y="37"/>
                      </a:lnTo>
                      <a:lnTo>
                        <a:pt x="66" y="46"/>
                      </a:lnTo>
                      <a:lnTo>
                        <a:pt x="54" y="46"/>
                      </a:lnTo>
                      <a:lnTo>
                        <a:pt x="43" y="46"/>
                      </a:lnTo>
                      <a:lnTo>
                        <a:pt x="40" y="41"/>
                      </a:lnTo>
                      <a:lnTo>
                        <a:pt x="39" y="37"/>
                      </a:lnTo>
                      <a:lnTo>
                        <a:pt x="39" y="34"/>
                      </a:lnTo>
                      <a:lnTo>
                        <a:pt x="36" y="32"/>
                      </a:lnTo>
                      <a:lnTo>
                        <a:pt x="34" y="30"/>
                      </a:lnTo>
                      <a:lnTo>
                        <a:pt x="31" y="28"/>
                      </a:lnTo>
                      <a:lnTo>
                        <a:pt x="30" y="26"/>
                      </a:lnTo>
                      <a:lnTo>
                        <a:pt x="29" y="23"/>
                      </a:lnTo>
                      <a:lnTo>
                        <a:pt x="29" y="21"/>
                      </a:lnTo>
                      <a:lnTo>
                        <a:pt x="29" y="19"/>
                      </a:lnTo>
                      <a:lnTo>
                        <a:pt x="30" y="17"/>
                      </a:lnTo>
                      <a:lnTo>
                        <a:pt x="31" y="16"/>
                      </a:lnTo>
                      <a:lnTo>
                        <a:pt x="20" y="23"/>
                      </a:lnTo>
                      <a:lnTo>
                        <a:pt x="13" y="28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1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3" y="13"/>
                      </a:lnTo>
                      <a:lnTo>
                        <a:pt x="1" y="15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1" y="16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3" name="Freeform 155">
                  <a:extLst>
                    <a:ext uri="{FF2B5EF4-FFF2-40B4-BE49-F238E27FC236}">
                      <a16:creationId xmlns:a16="http://schemas.microsoft.com/office/drawing/2014/main" id="{5D0884C9-2F02-485F-84F5-2F2B3AFC1B8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377855" y="7838186"/>
                  <a:ext cx="59754" cy="22014"/>
                </a:xfrm>
                <a:custGeom>
                  <a:avLst/>
                  <a:gdLst/>
                  <a:ahLst/>
                  <a:cxnLst>
                    <a:cxn ang="0">
                      <a:pos x="1" y="16"/>
                    </a:cxn>
                    <a:cxn ang="0">
                      <a:pos x="11" y="10"/>
                    </a:cxn>
                    <a:cxn ang="0">
                      <a:pos x="20" y="6"/>
                    </a:cxn>
                    <a:cxn ang="0">
                      <a:pos x="30" y="2"/>
                    </a:cxn>
                    <a:cxn ang="0">
                      <a:pos x="40" y="1"/>
                    </a:cxn>
                    <a:cxn ang="0">
                      <a:pos x="50" y="0"/>
                    </a:cxn>
                    <a:cxn ang="0">
                      <a:pos x="60" y="0"/>
                    </a:cxn>
                    <a:cxn ang="0">
                      <a:pos x="69" y="2"/>
                    </a:cxn>
                    <a:cxn ang="0">
                      <a:pos x="79" y="3"/>
                    </a:cxn>
                    <a:cxn ang="0">
                      <a:pos x="81" y="3"/>
                    </a:cxn>
                    <a:cxn ang="0">
                      <a:pos x="79" y="3"/>
                    </a:cxn>
                    <a:cxn ang="0">
                      <a:pos x="85" y="5"/>
                    </a:cxn>
                    <a:cxn ang="0">
                      <a:pos x="91" y="6"/>
                    </a:cxn>
                    <a:cxn ang="0">
                      <a:pos x="97" y="8"/>
                    </a:cxn>
                    <a:cxn ang="0">
                      <a:pos x="102" y="11"/>
                    </a:cxn>
                    <a:cxn ang="0">
                      <a:pos x="105" y="15"/>
                    </a:cxn>
                    <a:cxn ang="0">
                      <a:pos x="109" y="19"/>
                    </a:cxn>
                    <a:cxn ang="0">
                      <a:pos x="109" y="23"/>
                    </a:cxn>
                    <a:cxn ang="0">
                      <a:pos x="107" y="28"/>
                    </a:cxn>
                    <a:cxn ang="0">
                      <a:pos x="104" y="29"/>
                    </a:cxn>
                    <a:cxn ang="0">
                      <a:pos x="100" y="30"/>
                    </a:cxn>
                    <a:cxn ang="0">
                      <a:pos x="96" y="30"/>
                    </a:cxn>
                    <a:cxn ang="0">
                      <a:pos x="92" y="30"/>
                    </a:cxn>
                    <a:cxn ang="0">
                      <a:pos x="84" y="28"/>
                    </a:cxn>
                    <a:cxn ang="0">
                      <a:pos x="72" y="28"/>
                    </a:cxn>
                    <a:cxn ang="0">
                      <a:pos x="70" y="37"/>
                    </a:cxn>
                    <a:cxn ang="0">
                      <a:pos x="66" y="46"/>
                    </a:cxn>
                    <a:cxn ang="0">
                      <a:pos x="54" y="46"/>
                    </a:cxn>
                    <a:cxn ang="0">
                      <a:pos x="43" y="46"/>
                    </a:cxn>
                    <a:cxn ang="0">
                      <a:pos x="40" y="41"/>
                    </a:cxn>
                    <a:cxn ang="0">
                      <a:pos x="39" y="37"/>
                    </a:cxn>
                    <a:cxn ang="0">
                      <a:pos x="39" y="34"/>
                    </a:cxn>
                    <a:cxn ang="0">
                      <a:pos x="36" y="32"/>
                    </a:cxn>
                    <a:cxn ang="0">
                      <a:pos x="34" y="30"/>
                    </a:cxn>
                    <a:cxn ang="0">
                      <a:pos x="31" y="28"/>
                    </a:cxn>
                    <a:cxn ang="0">
                      <a:pos x="30" y="26"/>
                    </a:cxn>
                    <a:cxn ang="0">
                      <a:pos x="29" y="23"/>
                    </a:cxn>
                    <a:cxn ang="0">
                      <a:pos x="29" y="21"/>
                    </a:cxn>
                    <a:cxn ang="0">
                      <a:pos x="29" y="19"/>
                    </a:cxn>
                    <a:cxn ang="0">
                      <a:pos x="30" y="17"/>
                    </a:cxn>
                    <a:cxn ang="0">
                      <a:pos x="31" y="16"/>
                    </a:cxn>
                    <a:cxn ang="0">
                      <a:pos x="20" y="23"/>
                    </a:cxn>
                    <a:cxn ang="0">
                      <a:pos x="13" y="28"/>
                    </a:cxn>
                    <a:cxn ang="0">
                      <a:pos x="13" y="19"/>
                    </a:cxn>
                    <a:cxn ang="0">
                      <a:pos x="13" y="16"/>
                    </a:cxn>
                    <a:cxn ang="0">
                      <a:pos x="11" y="13"/>
                    </a:cxn>
                    <a:cxn ang="0">
                      <a:pos x="8" y="13"/>
                    </a:cxn>
                    <a:cxn ang="0">
                      <a:pos x="5" y="13"/>
                    </a:cxn>
                    <a:cxn ang="0">
                      <a:pos x="3" y="13"/>
                    </a:cxn>
                    <a:cxn ang="0">
                      <a:pos x="1" y="15"/>
                    </a:cxn>
                    <a:cxn ang="0">
                      <a:pos x="0" y="15"/>
                    </a:cxn>
                    <a:cxn ang="0">
                      <a:pos x="0" y="16"/>
                    </a:cxn>
                    <a:cxn ang="0">
                      <a:pos x="1" y="16"/>
                    </a:cxn>
                  </a:cxnLst>
                  <a:rect l="0" t="0" r="r" b="b"/>
                  <a:pathLst>
                    <a:path w="109" h="46">
                      <a:moveTo>
                        <a:pt x="1" y="16"/>
                      </a:moveTo>
                      <a:lnTo>
                        <a:pt x="11" y="10"/>
                      </a:lnTo>
                      <a:lnTo>
                        <a:pt x="20" y="6"/>
                      </a:lnTo>
                      <a:lnTo>
                        <a:pt x="30" y="2"/>
                      </a:lnTo>
                      <a:lnTo>
                        <a:pt x="40" y="1"/>
                      </a:lnTo>
                      <a:lnTo>
                        <a:pt x="50" y="0"/>
                      </a:lnTo>
                      <a:lnTo>
                        <a:pt x="60" y="0"/>
                      </a:lnTo>
                      <a:lnTo>
                        <a:pt x="69" y="2"/>
                      </a:lnTo>
                      <a:lnTo>
                        <a:pt x="79" y="3"/>
                      </a:lnTo>
                      <a:lnTo>
                        <a:pt x="81" y="3"/>
                      </a:lnTo>
                      <a:lnTo>
                        <a:pt x="79" y="3"/>
                      </a:lnTo>
                      <a:lnTo>
                        <a:pt x="85" y="5"/>
                      </a:lnTo>
                      <a:lnTo>
                        <a:pt x="91" y="6"/>
                      </a:lnTo>
                      <a:lnTo>
                        <a:pt x="97" y="8"/>
                      </a:lnTo>
                      <a:lnTo>
                        <a:pt x="102" y="11"/>
                      </a:lnTo>
                      <a:lnTo>
                        <a:pt x="105" y="15"/>
                      </a:lnTo>
                      <a:lnTo>
                        <a:pt x="109" y="19"/>
                      </a:lnTo>
                      <a:lnTo>
                        <a:pt x="109" y="23"/>
                      </a:lnTo>
                      <a:lnTo>
                        <a:pt x="107" y="28"/>
                      </a:lnTo>
                      <a:lnTo>
                        <a:pt x="104" y="29"/>
                      </a:lnTo>
                      <a:lnTo>
                        <a:pt x="100" y="30"/>
                      </a:lnTo>
                      <a:lnTo>
                        <a:pt x="96" y="30"/>
                      </a:lnTo>
                      <a:lnTo>
                        <a:pt x="92" y="30"/>
                      </a:lnTo>
                      <a:lnTo>
                        <a:pt x="84" y="28"/>
                      </a:lnTo>
                      <a:lnTo>
                        <a:pt x="72" y="28"/>
                      </a:lnTo>
                      <a:lnTo>
                        <a:pt x="70" y="37"/>
                      </a:lnTo>
                      <a:lnTo>
                        <a:pt x="66" y="46"/>
                      </a:lnTo>
                      <a:lnTo>
                        <a:pt x="54" y="46"/>
                      </a:lnTo>
                      <a:lnTo>
                        <a:pt x="43" y="46"/>
                      </a:lnTo>
                      <a:lnTo>
                        <a:pt x="40" y="41"/>
                      </a:lnTo>
                      <a:lnTo>
                        <a:pt x="39" y="37"/>
                      </a:lnTo>
                      <a:lnTo>
                        <a:pt x="39" y="34"/>
                      </a:lnTo>
                      <a:lnTo>
                        <a:pt x="36" y="32"/>
                      </a:lnTo>
                      <a:lnTo>
                        <a:pt x="34" y="30"/>
                      </a:lnTo>
                      <a:lnTo>
                        <a:pt x="31" y="28"/>
                      </a:lnTo>
                      <a:lnTo>
                        <a:pt x="30" y="26"/>
                      </a:lnTo>
                      <a:lnTo>
                        <a:pt x="29" y="23"/>
                      </a:lnTo>
                      <a:lnTo>
                        <a:pt x="29" y="21"/>
                      </a:lnTo>
                      <a:lnTo>
                        <a:pt x="29" y="19"/>
                      </a:lnTo>
                      <a:lnTo>
                        <a:pt x="30" y="17"/>
                      </a:lnTo>
                      <a:lnTo>
                        <a:pt x="31" y="16"/>
                      </a:lnTo>
                      <a:lnTo>
                        <a:pt x="20" y="23"/>
                      </a:lnTo>
                      <a:lnTo>
                        <a:pt x="13" y="28"/>
                      </a:lnTo>
                      <a:lnTo>
                        <a:pt x="13" y="19"/>
                      </a:lnTo>
                      <a:lnTo>
                        <a:pt x="13" y="16"/>
                      </a:lnTo>
                      <a:lnTo>
                        <a:pt x="11" y="13"/>
                      </a:lnTo>
                      <a:lnTo>
                        <a:pt x="8" y="13"/>
                      </a:lnTo>
                      <a:lnTo>
                        <a:pt x="5" y="13"/>
                      </a:lnTo>
                      <a:lnTo>
                        <a:pt x="3" y="13"/>
                      </a:lnTo>
                      <a:lnTo>
                        <a:pt x="1" y="15"/>
                      </a:lnTo>
                      <a:lnTo>
                        <a:pt x="0" y="15"/>
                      </a:lnTo>
                      <a:lnTo>
                        <a:pt x="0" y="16"/>
                      </a:lnTo>
                      <a:lnTo>
                        <a:pt x="1" y="16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4" name="Freeform 156">
                  <a:extLst>
                    <a:ext uri="{FF2B5EF4-FFF2-40B4-BE49-F238E27FC236}">
                      <a16:creationId xmlns:a16="http://schemas.microsoft.com/office/drawing/2014/main" id="{A5EC22D7-D72C-4188-A0DA-2573F67B4A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45768" y="7951403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12" y="6"/>
                    </a:cxn>
                    <a:cxn ang="0">
                      <a:pos x="12" y="3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6">
                      <a:moveTo>
                        <a:pt x="12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12" y="6"/>
                      </a:lnTo>
                      <a:lnTo>
                        <a:pt x="12" y="3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135" name="Freeform 157">
                  <a:extLst>
                    <a:ext uri="{FF2B5EF4-FFF2-40B4-BE49-F238E27FC236}">
                      <a16:creationId xmlns:a16="http://schemas.microsoft.com/office/drawing/2014/main" id="{EC42B555-2D3F-4707-8F38-C254082D30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245768" y="7951403"/>
                  <a:ext cx="6290" cy="629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5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12" y="6"/>
                    </a:cxn>
                    <a:cxn ang="0">
                      <a:pos x="12" y="3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2" h="6">
                      <a:moveTo>
                        <a:pt x="12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12" y="6"/>
                      </a:lnTo>
                      <a:lnTo>
                        <a:pt x="12" y="3"/>
                      </a:lnTo>
                      <a:lnTo>
                        <a:pt x="12" y="0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2E10876-F87E-462B-90BD-A274F605F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123" y="1981200"/>
              <a:ext cx="857001" cy="602207"/>
            </a:xfrm>
            <a:custGeom>
              <a:avLst/>
              <a:gdLst/>
              <a:ahLst/>
              <a:cxnLst>
                <a:cxn ang="0">
                  <a:pos x="30" y="951"/>
                </a:cxn>
                <a:cxn ang="0">
                  <a:pos x="0" y="940"/>
                </a:cxn>
                <a:cxn ang="0">
                  <a:pos x="18" y="881"/>
                </a:cxn>
                <a:cxn ang="0">
                  <a:pos x="24" y="839"/>
                </a:cxn>
                <a:cxn ang="0">
                  <a:pos x="35" y="821"/>
                </a:cxn>
                <a:cxn ang="0">
                  <a:pos x="48" y="851"/>
                </a:cxn>
                <a:cxn ang="0">
                  <a:pos x="35" y="881"/>
                </a:cxn>
                <a:cxn ang="0">
                  <a:pos x="78" y="857"/>
                </a:cxn>
                <a:cxn ang="0">
                  <a:pos x="71" y="828"/>
                </a:cxn>
                <a:cxn ang="0">
                  <a:pos x="78" y="780"/>
                </a:cxn>
                <a:cxn ang="0">
                  <a:pos x="53" y="715"/>
                </a:cxn>
                <a:cxn ang="0">
                  <a:pos x="83" y="715"/>
                </a:cxn>
                <a:cxn ang="0">
                  <a:pos x="131" y="697"/>
                </a:cxn>
                <a:cxn ang="0">
                  <a:pos x="101" y="662"/>
                </a:cxn>
                <a:cxn ang="0">
                  <a:pos x="65" y="674"/>
                </a:cxn>
                <a:cxn ang="0">
                  <a:pos x="65" y="603"/>
                </a:cxn>
                <a:cxn ang="0">
                  <a:pos x="71" y="520"/>
                </a:cxn>
                <a:cxn ang="0">
                  <a:pos x="71" y="397"/>
                </a:cxn>
                <a:cxn ang="0">
                  <a:pos x="48" y="255"/>
                </a:cxn>
                <a:cxn ang="0">
                  <a:pos x="60" y="136"/>
                </a:cxn>
                <a:cxn ang="0">
                  <a:pos x="272" y="220"/>
                </a:cxn>
                <a:cxn ang="0">
                  <a:pos x="456" y="296"/>
                </a:cxn>
                <a:cxn ang="0">
                  <a:pos x="544" y="332"/>
                </a:cxn>
                <a:cxn ang="0">
                  <a:pos x="580" y="361"/>
                </a:cxn>
                <a:cxn ang="0">
                  <a:pos x="580" y="484"/>
                </a:cxn>
                <a:cxn ang="0">
                  <a:pos x="532" y="550"/>
                </a:cxn>
                <a:cxn ang="0">
                  <a:pos x="538" y="603"/>
                </a:cxn>
                <a:cxn ang="0">
                  <a:pos x="527" y="639"/>
                </a:cxn>
                <a:cxn ang="0">
                  <a:pos x="544" y="674"/>
                </a:cxn>
                <a:cxn ang="0">
                  <a:pos x="603" y="562"/>
                </a:cxn>
                <a:cxn ang="0">
                  <a:pos x="638" y="502"/>
                </a:cxn>
                <a:cxn ang="0">
                  <a:pos x="697" y="431"/>
                </a:cxn>
                <a:cxn ang="0">
                  <a:pos x="633" y="237"/>
                </a:cxn>
                <a:cxn ang="0">
                  <a:pos x="644" y="213"/>
                </a:cxn>
                <a:cxn ang="0">
                  <a:pos x="692" y="166"/>
                </a:cxn>
                <a:cxn ang="0">
                  <a:pos x="656" y="106"/>
                </a:cxn>
                <a:cxn ang="0">
                  <a:pos x="644" y="0"/>
                </a:cxn>
                <a:cxn ang="0">
                  <a:pos x="1478" y="220"/>
                </a:cxn>
                <a:cxn ang="0">
                  <a:pos x="2145" y="373"/>
                </a:cxn>
                <a:cxn ang="0">
                  <a:pos x="1902" y="1407"/>
                </a:cxn>
                <a:cxn ang="0">
                  <a:pos x="1902" y="1442"/>
                </a:cxn>
                <a:cxn ang="0">
                  <a:pos x="1927" y="1478"/>
                </a:cxn>
                <a:cxn ang="0">
                  <a:pos x="1914" y="1495"/>
                </a:cxn>
                <a:cxn ang="0">
                  <a:pos x="1902" y="1542"/>
                </a:cxn>
                <a:cxn ang="0">
                  <a:pos x="1341" y="1435"/>
                </a:cxn>
                <a:cxn ang="0">
                  <a:pos x="1270" y="1448"/>
                </a:cxn>
                <a:cxn ang="0">
                  <a:pos x="1205" y="1435"/>
                </a:cxn>
                <a:cxn ang="0">
                  <a:pos x="1152" y="1424"/>
                </a:cxn>
                <a:cxn ang="0">
                  <a:pos x="1082" y="1424"/>
                </a:cxn>
                <a:cxn ang="0">
                  <a:pos x="1004" y="1448"/>
                </a:cxn>
                <a:cxn ang="0">
                  <a:pos x="905" y="1442"/>
                </a:cxn>
                <a:cxn ang="0">
                  <a:pos x="845" y="1412"/>
                </a:cxn>
                <a:cxn ang="0">
                  <a:pos x="692" y="1394"/>
                </a:cxn>
                <a:cxn ang="0">
                  <a:pos x="532" y="1353"/>
                </a:cxn>
                <a:cxn ang="0">
                  <a:pos x="367" y="1353"/>
                </a:cxn>
                <a:cxn ang="0">
                  <a:pos x="272" y="1283"/>
                </a:cxn>
                <a:cxn ang="0">
                  <a:pos x="284" y="1158"/>
                </a:cxn>
                <a:cxn ang="0">
                  <a:pos x="213" y="1052"/>
                </a:cxn>
                <a:cxn ang="0">
                  <a:pos x="160" y="1034"/>
                </a:cxn>
                <a:cxn ang="0">
                  <a:pos x="83" y="987"/>
                </a:cxn>
              </a:cxnLst>
              <a:rect l="0" t="0" r="r" b="b"/>
              <a:pathLst>
                <a:path w="2145" h="1566">
                  <a:moveTo>
                    <a:pt x="83" y="987"/>
                  </a:moveTo>
                  <a:lnTo>
                    <a:pt x="30" y="951"/>
                  </a:lnTo>
                  <a:lnTo>
                    <a:pt x="12" y="946"/>
                  </a:lnTo>
                  <a:lnTo>
                    <a:pt x="0" y="940"/>
                  </a:lnTo>
                  <a:lnTo>
                    <a:pt x="0" y="928"/>
                  </a:lnTo>
                  <a:lnTo>
                    <a:pt x="18" y="881"/>
                  </a:lnTo>
                  <a:lnTo>
                    <a:pt x="24" y="857"/>
                  </a:lnTo>
                  <a:lnTo>
                    <a:pt x="24" y="839"/>
                  </a:lnTo>
                  <a:lnTo>
                    <a:pt x="24" y="828"/>
                  </a:lnTo>
                  <a:lnTo>
                    <a:pt x="35" y="821"/>
                  </a:lnTo>
                  <a:lnTo>
                    <a:pt x="42" y="828"/>
                  </a:lnTo>
                  <a:lnTo>
                    <a:pt x="48" y="851"/>
                  </a:lnTo>
                  <a:lnTo>
                    <a:pt x="42" y="869"/>
                  </a:lnTo>
                  <a:lnTo>
                    <a:pt x="35" y="881"/>
                  </a:lnTo>
                  <a:lnTo>
                    <a:pt x="42" y="892"/>
                  </a:lnTo>
                  <a:lnTo>
                    <a:pt x="78" y="857"/>
                  </a:lnTo>
                  <a:lnTo>
                    <a:pt x="71" y="846"/>
                  </a:lnTo>
                  <a:lnTo>
                    <a:pt x="71" y="828"/>
                  </a:lnTo>
                  <a:lnTo>
                    <a:pt x="89" y="804"/>
                  </a:lnTo>
                  <a:lnTo>
                    <a:pt x="78" y="780"/>
                  </a:lnTo>
                  <a:lnTo>
                    <a:pt x="53" y="775"/>
                  </a:lnTo>
                  <a:lnTo>
                    <a:pt x="53" y="715"/>
                  </a:lnTo>
                  <a:lnTo>
                    <a:pt x="65" y="709"/>
                  </a:lnTo>
                  <a:lnTo>
                    <a:pt x="83" y="715"/>
                  </a:lnTo>
                  <a:lnTo>
                    <a:pt x="95" y="709"/>
                  </a:lnTo>
                  <a:lnTo>
                    <a:pt x="131" y="697"/>
                  </a:lnTo>
                  <a:lnTo>
                    <a:pt x="101" y="668"/>
                  </a:lnTo>
                  <a:lnTo>
                    <a:pt x="101" y="662"/>
                  </a:lnTo>
                  <a:lnTo>
                    <a:pt x="95" y="656"/>
                  </a:lnTo>
                  <a:lnTo>
                    <a:pt x="65" y="674"/>
                  </a:lnTo>
                  <a:lnTo>
                    <a:pt x="65" y="633"/>
                  </a:lnTo>
                  <a:lnTo>
                    <a:pt x="65" y="603"/>
                  </a:lnTo>
                  <a:lnTo>
                    <a:pt x="71" y="555"/>
                  </a:lnTo>
                  <a:lnTo>
                    <a:pt x="71" y="520"/>
                  </a:lnTo>
                  <a:lnTo>
                    <a:pt x="65" y="484"/>
                  </a:lnTo>
                  <a:lnTo>
                    <a:pt x="71" y="397"/>
                  </a:lnTo>
                  <a:lnTo>
                    <a:pt x="83" y="367"/>
                  </a:lnTo>
                  <a:lnTo>
                    <a:pt x="48" y="255"/>
                  </a:lnTo>
                  <a:lnTo>
                    <a:pt x="48" y="177"/>
                  </a:lnTo>
                  <a:lnTo>
                    <a:pt x="60" y="136"/>
                  </a:lnTo>
                  <a:lnTo>
                    <a:pt x="71" y="78"/>
                  </a:lnTo>
                  <a:lnTo>
                    <a:pt x="272" y="220"/>
                  </a:lnTo>
                  <a:lnTo>
                    <a:pt x="378" y="278"/>
                  </a:lnTo>
                  <a:lnTo>
                    <a:pt x="456" y="296"/>
                  </a:lnTo>
                  <a:lnTo>
                    <a:pt x="502" y="332"/>
                  </a:lnTo>
                  <a:lnTo>
                    <a:pt x="544" y="332"/>
                  </a:lnTo>
                  <a:lnTo>
                    <a:pt x="568" y="337"/>
                  </a:lnTo>
                  <a:lnTo>
                    <a:pt x="580" y="361"/>
                  </a:lnTo>
                  <a:lnTo>
                    <a:pt x="585" y="461"/>
                  </a:lnTo>
                  <a:lnTo>
                    <a:pt x="580" y="484"/>
                  </a:lnTo>
                  <a:lnTo>
                    <a:pt x="544" y="509"/>
                  </a:lnTo>
                  <a:lnTo>
                    <a:pt x="532" y="550"/>
                  </a:lnTo>
                  <a:lnTo>
                    <a:pt x="532" y="585"/>
                  </a:lnTo>
                  <a:lnTo>
                    <a:pt x="538" y="603"/>
                  </a:lnTo>
                  <a:lnTo>
                    <a:pt x="532" y="621"/>
                  </a:lnTo>
                  <a:lnTo>
                    <a:pt x="527" y="639"/>
                  </a:lnTo>
                  <a:lnTo>
                    <a:pt x="527" y="656"/>
                  </a:lnTo>
                  <a:lnTo>
                    <a:pt x="544" y="674"/>
                  </a:lnTo>
                  <a:lnTo>
                    <a:pt x="585" y="651"/>
                  </a:lnTo>
                  <a:lnTo>
                    <a:pt x="603" y="562"/>
                  </a:lnTo>
                  <a:lnTo>
                    <a:pt x="626" y="544"/>
                  </a:lnTo>
                  <a:lnTo>
                    <a:pt x="638" y="502"/>
                  </a:lnTo>
                  <a:lnTo>
                    <a:pt x="692" y="449"/>
                  </a:lnTo>
                  <a:lnTo>
                    <a:pt x="697" y="431"/>
                  </a:lnTo>
                  <a:lnTo>
                    <a:pt x="674" y="349"/>
                  </a:lnTo>
                  <a:lnTo>
                    <a:pt x="633" y="237"/>
                  </a:lnTo>
                  <a:lnTo>
                    <a:pt x="626" y="220"/>
                  </a:lnTo>
                  <a:lnTo>
                    <a:pt x="644" y="213"/>
                  </a:lnTo>
                  <a:lnTo>
                    <a:pt x="667" y="220"/>
                  </a:lnTo>
                  <a:lnTo>
                    <a:pt x="692" y="166"/>
                  </a:lnTo>
                  <a:lnTo>
                    <a:pt x="685" y="113"/>
                  </a:lnTo>
                  <a:lnTo>
                    <a:pt x="656" y="106"/>
                  </a:lnTo>
                  <a:lnTo>
                    <a:pt x="644" y="71"/>
                  </a:lnTo>
                  <a:lnTo>
                    <a:pt x="644" y="0"/>
                  </a:lnTo>
                  <a:lnTo>
                    <a:pt x="1070" y="119"/>
                  </a:lnTo>
                  <a:lnTo>
                    <a:pt x="1478" y="220"/>
                  </a:lnTo>
                  <a:lnTo>
                    <a:pt x="2138" y="373"/>
                  </a:lnTo>
                  <a:lnTo>
                    <a:pt x="2145" y="373"/>
                  </a:lnTo>
                  <a:lnTo>
                    <a:pt x="1914" y="1394"/>
                  </a:lnTo>
                  <a:lnTo>
                    <a:pt x="1902" y="1407"/>
                  </a:lnTo>
                  <a:lnTo>
                    <a:pt x="1902" y="1424"/>
                  </a:lnTo>
                  <a:lnTo>
                    <a:pt x="1902" y="1442"/>
                  </a:lnTo>
                  <a:lnTo>
                    <a:pt x="1914" y="1453"/>
                  </a:lnTo>
                  <a:lnTo>
                    <a:pt x="1927" y="1478"/>
                  </a:lnTo>
                  <a:lnTo>
                    <a:pt x="1920" y="1489"/>
                  </a:lnTo>
                  <a:lnTo>
                    <a:pt x="1914" y="1495"/>
                  </a:lnTo>
                  <a:lnTo>
                    <a:pt x="1902" y="1513"/>
                  </a:lnTo>
                  <a:lnTo>
                    <a:pt x="1902" y="1542"/>
                  </a:lnTo>
                  <a:lnTo>
                    <a:pt x="1909" y="1566"/>
                  </a:lnTo>
                  <a:lnTo>
                    <a:pt x="1341" y="1435"/>
                  </a:lnTo>
                  <a:lnTo>
                    <a:pt x="1300" y="1448"/>
                  </a:lnTo>
                  <a:lnTo>
                    <a:pt x="1270" y="1448"/>
                  </a:lnTo>
                  <a:lnTo>
                    <a:pt x="1240" y="1435"/>
                  </a:lnTo>
                  <a:lnTo>
                    <a:pt x="1205" y="1435"/>
                  </a:lnTo>
                  <a:lnTo>
                    <a:pt x="1187" y="1424"/>
                  </a:lnTo>
                  <a:lnTo>
                    <a:pt x="1152" y="1424"/>
                  </a:lnTo>
                  <a:lnTo>
                    <a:pt x="1123" y="1435"/>
                  </a:lnTo>
                  <a:lnTo>
                    <a:pt x="1082" y="1424"/>
                  </a:lnTo>
                  <a:lnTo>
                    <a:pt x="1046" y="1424"/>
                  </a:lnTo>
                  <a:lnTo>
                    <a:pt x="1004" y="1448"/>
                  </a:lnTo>
                  <a:lnTo>
                    <a:pt x="975" y="1453"/>
                  </a:lnTo>
                  <a:lnTo>
                    <a:pt x="905" y="1442"/>
                  </a:lnTo>
                  <a:lnTo>
                    <a:pt x="887" y="1435"/>
                  </a:lnTo>
                  <a:lnTo>
                    <a:pt x="845" y="1412"/>
                  </a:lnTo>
                  <a:lnTo>
                    <a:pt x="715" y="1430"/>
                  </a:lnTo>
                  <a:lnTo>
                    <a:pt x="692" y="1394"/>
                  </a:lnTo>
                  <a:lnTo>
                    <a:pt x="585" y="1366"/>
                  </a:lnTo>
                  <a:lnTo>
                    <a:pt x="532" y="1353"/>
                  </a:lnTo>
                  <a:lnTo>
                    <a:pt x="467" y="1366"/>
                  </a:lnTo>
                  <a:lnTo>
                    <a:pt x="367" y="1353"/>
                  </a:lnTo>
                  <a:lnTo>
                    <a:pt x="284" y="1318"/>
                  </a:lnTo>
                  <a:lnTo>
                    <a:pt x="272" y="1283"/>
                  </a:lnTo>
                  <a:lnTo>
                    <a:pt x="272" y="1182"/>
                  </a:lnTo>
                  <a:lnTo>
                    <a:pt x="284" y="1158"/>
                  </a:lnTo>
                  <a:lnTo>
                    <a:pt x="272" y="1105"/>
                  </a:lnTo>
                  <a:lnTo>
                    <a:pt x="213" y="1052"/>
                  </a:lnTo>
                  <a:lnTo>
                    <a:pt x="165" y="1052"/>
                  </a:lnTo>
                  <a:lnTo>
                    <a:pt x="160" y="1034"/>
                  </a:lnTo>
                  <a:lnTo>
                    <a:pt x="136" y="1011"/>
                  </a:lnTo>
                  <a:lnTo>
                    <a:pt x="83" y="987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0.4%</a:t>
              </a: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E0C2711-1144-49C4-A2AC-CD4A87791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225" y="2359465"/>
              <a:ext cx="1029124" cy="830791"/>
            </a:xfrm>
            <a:custGeom>
              <a:avLst/>
              <a:gdLst/>
              <a:ahLst/>
              <a:cxnLst>
                <a:cxn ang="0">
                  <a:pos x="18" y="1601"/>
                </a:cxn>
                <a:cxn ang="0">
                  <a:pos x="18" y="1477"/>
                </a:cxn>
                <a:cxn ang="0">
                  <a:pos x="41" y="1376"/>
                </a:cxn>
                <a:cxn ang="0">
                  <a:pos x="48" y="1223"/>
                </a:cxn>
                <a:cxn ang="0">
                  <a:pos x="89" y="1188"/>
                </a:cxn>
                <a:cxn ang="0">
                  <a:pos x="119" y="1135"/>
                </a:cxn>
                <a:cxn ang="0">
                  <a:pos x="142" y="1069"/>
                </a:cxn>
                <a:cxn ang="0">
                  <a:pos x="254" y="892"/>
                </a:cxn>
                <a:cxn ang="0">
                  <a:pos x="396" y="549"/>
                </a:cxn>
                <a:cxn ang="0">
                  <a:pos x="497" y="313"/>
                </a:cxn>
                <a:cxn ang="0">
                  <a:pos x="573" y="77"/>
                </a:cxn>
                <a:cxn ang="0">
                  <a:pos x="586" y="6"/>
                </a:cxn>
                <a:cxn ang="0">
                  <a:pos x="644" y="6"/>
                </a:cxn>
                <a:cxn ang="0">
                  <a:pos x="715" y="24"/>
                </a:cxn>
                <a:cxn ang="0">
                  <a:pos x="744" y="65"/>
                </a:cxn>
                <a:cxn ang="0">
                  <a:pos x="851" y="118"/>
                </a:cxn>
                <a:cxn ang="0">
                  <a:pos x="851" y="195"/>
                </a:cxn>
                <a:cxn ang="0">
                  <a:pos x="863" y="331"/>
                </a:cxn>
                <a:cxn ang="0">
                  <a:pos x="1046" y="379"/>
                </a:cxn>
                <a:cxn ang="0">
                  <a:pos x="1164" y="379"/>
                </a:cxn>
                <a:cxn ang="0">
                  <a:pos x="1294" y="443"/>
                </a:cxn>
                <a:cxn ang="0">
                  <a:pos x="1466" y="448"/>
                </a:cxn>
                <a:cxn ang="0">
                  <a:pos x="1554" y="466"/>
                </a:cxn>
                <a:cxn ang="0">
                  <a:pos x="1625" y="437"/>
                </a:cxn>
                <a:cxn ang="0">
                  <a:pos x="1702" y="448"/>
                </a:cxn>
                <a:cxn ang="0">
                  <a:pos x="1766" y="437"/>
                </a:cxn>
                <a:cxn ang="0">
                  <a:pos x="1819" y="448"/>
                </a:cxn>
                <a:cxn ang="0">
                  <a:pos x="1879" y="461"/>
                </a:cxn>
                <a:cxn ang="0">
                  <a:pos x="2488" y="579"/>
                </a:cxn>
                <a:cxn ang="0">
                  <a:pos x="2517" y="650"/>
                </a:cxn>
                <a:cxn ang="0">
                  <a:pos x="2577" y="686"/>
                </a:cxn>
                <a:cxn ang="0">
                  <a:pos x="2446" y="952"/>
                </a:cxn>
                <a:cxn ang="0">
                  <a:pos x="2417" y="1004"/>
                </a:cxn>
                <a:cxn ang="0">
                  <a:pos x="2339" y="1057"/>
                </a:cxn>
                <a:cxn ang="0">
                  <a:pos x="2257" y="1217"/>
                </a:cxn>
                <a:cxn ang="0">
                  <a:pos x="2310" y="1264"/>
                </a:cxn>
                <a:cxn ang="0">
                  <a:pos x="2322" y="1317"/>
                </a:cxn>
                <a:cxn ang="0">
                  <a:pos x="2304" y="1335"/>
                </a:cxn>
                <a:cxn ang="0">
                  <a:pos x="2263" y="1436"/>
                </a:cxn>
                <a:cxn ang="0">
                  <a:pos x="1241" y="1949"/>
                </a:cxn>
              </a:cxnLst>
              <a:rect l="0" t="0" r="r" b="b"/>
              <a:pathLst>
                <a:path w="2582" h="2157">
                  <a:moveTo>
                    <a:pt x="36" y="1619"/>
                  </a:moveTo>
                  <a:lnTo>
                    <a:pt x="18" y="1601"/>
                  </a:lnTo>
                  <a:lnTo>
                    <a:pt x="0" y="1518"/>
                  </a:lnTo>
                  <a:lnTo>
                    <a:pt x="18" y="1477"/>
                  </a:lnTo>
                  <a:lnTo>
                    <a:pt x="18" y="1442"/>
                  </a:lnTo>
                  <a:lnTo>
                    <a:pt x="41" y="1376"/>
                  </a:lnTo>
                  <a:lnTo>
                    <a:pt x="30" y="1252"/>
                  </a:lnTo>
                  <a:lnTo>
                    <a:pt x="48" y="1223"/>
                  </a:lnTo>
                  <a:lnTo>
                    <a:pt x="77" y="1211"/>
                  </a:lnTo>
                  <a:lnTo>
                    <a:pt x="89" y="1188"/>
                  </a:lnTo>
                  <a:lnTo>
                    <a:pt x="107" y="1146"/>
                  </a:lnTo>
                  <a:lnTo>
                    <a:pt x="119" y="1135"/>
                  </a:lnTo>
                  <a:lnTo>
                    <a:pt x="130" y="1075"/>
                  </a:lnTo>
                  <a:lnTo>
                    <a:pt x="142" y="1069"/>
                  </a:lnTo>
                  <a:lnTo>
                    <a:pt x="219" y="981"/>
                  </a:lnTo>
                  <a:lnTo>
                    <a:pt x="254" y="892"/>
                  </a:lnTo>
                  <a:lnTo>
                    <a:pt x="320" y="768"/>
                  </a:lnTo>
                  <a:lnTo>
                    <a:pt x="396" y="549"/>
                  </a:lnTo>
                  <a:lnTo>
                    <a:pt x="449" y="448"/>
                  </a:lnTo>
                  <a:lnTo>
                    <a:pt x="497" y="313"/>
                  </a:lnTo>
                  <a:lnTo>
                    <a:pt x="550" y="136"/>
                  </a:lnTo>
                  <a:lnTo>
                    <a:pt x="573" y="77"/>
                  </a:lnTo>
                  <a:lnTo>
                    <a:pt x="586" y="24"/>
                  </a:lnTo>
                  <a:lnTo>
                    <a:pt x="586" y="6"/>
                  </a:lnTo>
                  <a:lnTo>
                    <a:pt x="609" y="0"/>
                  </a:lnTo>
                  <a:lnTo>
                    <a:pt x="644" y="6"/>
                  </a:lnTo>
                  <a:lnTo>
                    <a:pt x="662" y="0"/>
                  </a:lnTo>
                  <a:lnTo>
                    <a:pt x="715" y="24"/>
                  </a:lnTo>
                  <a:lnTo>
                    <a:pt x="739" y="47"/>
                  </a:lnTo>
                  <a:lnTo>
                    <a:pt x="744" y="65"/>
                  </a:lnTo>
                  <a:lnTo>
                    <a:pt x="792" y="65"/>
                  </a:lnTo>
                  <a:lnTo>
                    <a:pt x="851" y="118"/>
                  </a:lnTo>
                  <a:lnTo>
                    <a:pt x="863" y="171"/>
                  </a:lnTo>
                  <a:lnTo>
                    <a:pt x="851" y="195"/>
                  </a:lnTo>
                  <a:lnTo>
                    <a:pt x="851" y="296"/>
                  </a:lnTo>
                  <a:lnTo>
                    <a:pt x="863" y="331"/>
                  </a:lnTo>
                  <a:lnTo>
                    <a:pt x="946" y="366"/>
                  </a:lnTo>
                  <a:lnTo>
                    <a:pt x="1046" y="379"/>
                  </a:lnTo>
                  <a:lnTo>
                    <a:pt x="1111" y="366"/>
                  </a:lnTo>
                  <a:lnTo>
                    <a:pt x="1164" y="379"/>
                  </a:lnTo>
                  <a:lnTo>
                    <a:pt x="1271" y="407"/>
                  </a:lnTo>
                  <a:lnTo>
                    <a:pt x="1294" y="443"/>
                  </a:lnTo>
                  <a:lnTo>
                    <a:pt x="1424" y="425"/>
                  </a:lnTo>
                  <a:lnTo>
                    <a:pt x="1466" y="448"/>
                  </a:lnTo>
                  <a:lnTo>
                    <a:pt x="1484" y="455"/>
                  </a:lnTo>
                  <a:lnTo>
                    <a:pt x="1554" y="466"/>
                  </a:lnTo>
                  <a:lnTo>
                    <a:pt x="1583" y="461"/>
                  </a:lnTo>
                  <a:lnTo>
                    <a:pt x="1625" y="437"/>
                  </a:lnTo>
                  <a:lnTo>
                    <a:pt x="1661" y="437"/>
                  </a:lnTo>
                  <a:lnTo>
                    <a:pt x="1702" y="448"/>
                  </a:lnTo>
                  <a:lnTo>
                    <a:pt x="1731" y="437"/>
                  </a:lnTo>
                  <a:lnTo>
                    <a:pt x="1766" y="437"/>
                  </a:lnTo>
                  <a:lnTo>
                    <a:pt x="1784" y="448"/>
                  </a:lnTo>
                  <a:lnTo>
                    <a:pt x="1819" y="448"/>
                  </a:lnTo>
                  <a:lnTo>
                    <a:pt x="1849" y="461"/>
                  </a:lnTo>
                  <a:lnTo>
                    <a:pt x="1879" y="461"/>
                  </a:lnTo>
                  <a:lnTo>
                    <a:pt x="1920" y="448"/>
                  </a:lnTo>
                  <a:lnTo>
                    <a:pt x="2488" y="579"/>
                  </a:lnTo>
                  <a:lnTo>
                    <a:pt x="2493" y="615"/>
                  </a:lnTo>
                  <a:lnTo>
                    <a:pt x="2517" y="650"/>
                  </a:lnTo>
                  <a:lnTo>
                    <a:pt x="2547" y="661"/>
                  </a:lnTo>
                  <a:lnTo>
                    <a:pt x="2577" y="686"/>
                  </a:lnTo>
                  <a:lnTo>
                    <a:pt x="2582" y="739"/>
                  </a:lnTo>
                  <a:lnTo>
                    <a:pt x="2446" y="952"/>
                  </a:lnTo>
                  <a:lnTo>
                    <a:pt x="2422" y="981"/>
                  </a:lnTo>
                  <a:lnTo>
                    <a:pt x="2417" y="1004"/>
                  </a:lnTo>
                  <a:lnTo>
                    <a:pt x="2387" y="1039"/>
                  </a:lnTo>
                  <a:lnTo>
                    <a:pt x="2339" y="1057"/>
                  </a:lnTo>
                  <a:lnTo>
                    <a:pt x="2268" y="1170"/>
                  </a:lnTo>
                  <a:lnTo>
                    <a:pt x="2257" y="1217"/>
                  </a:lnTo>
                  <a:lnTo>
                    <a:pt x="2268" y="1241"/>
                  </a:lnTo>
                  <a:lnTo>
                    <a:pt x="2310" y="1264"/>
                  </a:lnTo>
                  <a:lnTo>
                    <a:pt x="2334" y="1294"/>
                  </a:lnTo>
                  <a:lnTo>
                    <a:pt x="2322" y="1317"/>
                  </a:lnTo>
                  <a:lnTo>
                    <a:pt x="2316" y="1335"/>
                  </a:lnTo>
                  <a:lnTo>
                    <a:pt x="2304" y="1335"/>
                  </a:lnTo>
                  <a:lnTo>
                    <a:pt x="2304" y="1383"/>
                  </a:lnTo>
                  <a:lnTo>
                    <a:pt x="2263" y="1436"/>
                  </a:lnTo>
                  <a:lnTo>
                    <a:pt x="2103" y="2157"/>
                  </a:lnTo>
                  <a:lnTo>
                    <a:pt x="1241" y="1949"/>
                  </a:lnTo>
                  <a:lnTo>
                    <a:pt x="36" y="1619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-0.1%</a:t>
              </a: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37392395-8994-4E42-BC0C-717EAADF65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3562" y="2982558"/>
              <a:ext cx="1024309" cy="1684787"/>
            </a:xfrm>
            <a:custGeom>
              <a:avLst/>
              <a:gdLst/>
              <a:ahLst/>
              <a:cxnLst>
                <a:cxn ang="0">
                  <a:pos x="1447" y="4276"/>
                </a:cxn>
                <a:cxn ang="0">
                  <a:pos x="1458" y="4212"/>
                </a:cxn>
                <a:cxn ang="0">
                  <a:pos x="1429" y="4164"/>
                </a:cxn>
                <a:cxn ang="0">
                  <a:pos x="1359" y="3887"/>
                </a:cxn>
                <a:cxn ang="0">
                  <a:pos x="1211" y="3721"/>
                </a:cxn>
                <a:cxn ang="0">
                  <a:pos x="1151" y="3657"/>
                </a:cxn>
                <a:cxn ang="0">
                  <a:pos x="1116" y="3579"/>
                </a:cxn>
                <a:cxn ang="0">
                  <a:pos x="927" y="3497"/>
                </a:cxn>
                <a:cxn ang="0">
                  <a:pos x="791" y="3355"/>
                </a:cxn>
                <a:cxn ang="0">
                  <a:pos x="537" y="3254"/>
                </a:cxn>
                <a:cxn ang="0">
                  <a:pos x="525" y="3155"/>
                </a:cxn>
                <a:cxn ang="0">
                  <a:pos x="555" y="3024"/>
                </a:cxn>
                <a:cxn ang="0">
                  <a:pos x="502" y="2906"/>
                </a:cxn>
                <a:cxn ang="0">
                  <a:pos x="525" y="2853"/>
                </a:cxn>
                <a:cxn ang="0">
                  <a:pos x="384" y="2605"/>
                </a:cxn>
                <a:cxn ang="0">
                  <a:pos x="289" y="2427"/>
                </a:cxn>
                <a:cxn ang="0">
                  <a:pos x="331" y="2298"/>
                </a:cxn>
                <a:cxn ang="0">
                  <a:pos x="349" y="2168"/>
                </a:cxn>
                <a:cxn ang="0">
                  <a:pos x="230" y="2049"/>
                </a:cxn>
                <a:cxn ang="0">
                  <a:pos x="236" y="1867"/>
                </a:cxn>
                <a:cxn ang="0">
                  <a:pos x="271" y="1790"/>
                </a:cxn>
                <a:cxn ang="0">
                  <a:pos x="295" y="1879"/>
                </a:cxn>
                <a:cxn ang="0">
                  <a:pos x="354" y="1867"/>
                </a:cxn>
                <a:cxn ang="0">
                  <a:pos x="331" y="1689"/>
                </a:cxn>
                <a:cxn ang="0">
                  <a:pos x="283" y="1742"/>
                </a:cxn>
                <a:cxn ang="0">
                  <a:pos x="182" y="1677"/>
                </a:cxn>
                <a:cxn ang="0">
                  <a:pos x="159" y="1464"/>
                </a:cxn>
                <a:cxn ang="0">
                  <a:pos x="23" y="1223"/>
                </a:cxn>
                <a:cxn ang="0">
                  <a:pos x="35" y="1111"/>
                </a:cxn>
                <a:cxn ang="0">
                  <a:pos x="94" y="957"/>
                </a:cxn>
                <a:cxn ang="0">
                  <a:pos x="47" y="768"/>
                </a:cxn>
                <a:cxn ang="0">
                  <a:pos x="5" y="685"/>
                </a:cxn>
                <a:cxn ang="0">
                  <a:pos x="5" y="579"/>
                </a:cxn>
                <a:cxn ang="0">
                  <a:pos x="159" y="360"/>
                </a:cxn>
                <a:cxn ang="0">
                  <a:pos x="218" y="236"/>
                </a:cxn>
                <a:cxn ang="0">
                  <a:pos x="230" y="23"/>
                </a:cxn>
                <a:cxn ang="0">
                  <a:pos x="1146" y="1524"/>
                </a:cxn>
                <a:cxn ang="0">
                  <a:pos x="2475" y="3556"/>
                </a:cxn>
                <a:cxn ang="0">
                  <a:pos x="2498" y="3662"/>
                </a:cxn>
                <a:cxn ang="0">
                  <a:pos x="2540" y="3751"/>
                </a:cxn>
                <a:cxn ang="0">
                  <a:pos x="2563" y="3827"/>
                </a:cxn>
                <a:cxn ang="0">
                  <a:pos x="2463" y="3869"/>
                </a:cxn>
                <a:cxn ang="0">
                  <a:pos x="2333" y="4099"/>
                </a:cxn>
                <a:cxn ang="0">
                  <a:pos x="2310" y="4152"/>
                </a:cxn>
                <a:cxn ang="0">
                  <a:pos x="2297" y="4247"/>
                </a:cxn>
                <a:cxn ang="0">
                  <a:pos x="2340" y="4324"/>
                </a:cxn>
                <a:cxn ang="0">
                  <a:pos x="2292" y="4372"/>
                </a:cxn>
              </a:cxnLst>
              <a:rect l="0" t="0" r="r" b="b"/>
              <a:pathLst>
                <a:path w="2563" h="4377">
                  <a:moveTo>
                    <a:pt x="2239" y="4365"/>
                  </a:moveTo>
                  <a:lnTo>
                    <a:pt x="1458" y="4288"/>
                  </a:lnTo>
                  <a:lnTo>
                    <a:pt x="1447" y="4276"/>
                  </a:lnTo>
                  <a:lnTo>
                    <a:pt x="1441" y="4235"/>
                  </a:lnTo>
                  <a:lnTo>
                    <a:pt x="1447" y="4218"/>
                  </a:lnTo>
                  <a:lnTo>
                    <a:pt x="1458" y="4212"/>
                  </a:lnTo>
                  <a:lnTo>
                    <a:pt x="1447" y="4200"/>
                  </a:lnTo>
                  <a:lnTo>
                    <a:pt x="1435" y="4200"/>
                  </a:lnTo>
                  <a:lnTo>
                    <a:pt x="1429" y="4164"/>
                  </a:lnTo>
                  <a:lnTo>
                    <a:pt x="1429" y="4152"/>
                  </a:lnTo>
                  <a:lnTo>
                    <a:pt x="1429" y="4022"/>
                  </a:lnTo>
                  <a:lnTo>
                    <a:pt x="1359" y="3887"/>
                  </a:lnTo>
                  <a:lnTo>
                    <a:pt x="1318" y="3845"/>
                  </a:lnTo>
                  <a:lnTo>
                    <a:pt x="1288" y="3792"/>
                  </a:lnTo>
                  <a:lnTo>
                    <a:pt x="1211" y="3721"/>
                  </a:lnTo>
                  <a:lnTo>
                    <a:pt x="1163" y="3721"/>
                  </a:lnTo>
                  <a:lnTo>
                    <a:pt x="1134" y="3692"/>
                  </a:lnTo>
                  <a:lnTo>
                    <a:pt x="1151" y="3657"/>
                  </a:lnTo>
                  <a:lnTo>
                    <a:pt x="1140" y="3632"/>
                  </a:lnTo>
                  <a:lnTo>
                    <a:pt x="1140" y="3609"/>
                  </a:lnTo>
                  <a:lnTo>
                    <a:pt x="1116" y="3579"/>
                  </a:lnTo>
                  <a:lnTo>
                    <a:pt x="1034" y="3568"/>
                  </a:lnTo>
                  <a:lnTo>
                    <a:pt x="986" y="3550"/>
                  </a:lnTo>
                  <a:lnTo>
                    <a:pt x="927" y="3497"/>
                  </a:lnTo>
                  <a:lnTo>
                    <a:pt x="892" y="3408"/>
                  </a:lnTo>
                  <a:lnTo>
                    <a:pt x="844" y="3367"/>
                  </a:lnTo>
                  <a:lnTo>
                    <a:pt x="791" y="3355"/>
                  </a:lnTo>
                  <a:lnTo>
                    <a:pt x="649" y="3290"/>
                  </a:lnTo>
                  <a:lnTo>
                    <a:pt x="603" y="3290"/>
                  </a:lnTo>
                  <a:lnTo>
                    <a:pt x="537" y="3254"/>
                  </a:lnTo>
                  <a:lnTo>
                    <a:pt x="502" y="3219"/>
                  </a:lnTo>
                  <a:lnTo>
                    <a:pt x="502" y="3183"/>
                  </a:lnTo>
                  <a:lnTo>
                    <a:pt x="525" y="3155"/>
                  </a:lnTo>
                  <a:lnTo>
                    <a:pt x="537" y="3084"/>
                  </a:lnTo>
                  <a:lnTo>
                    <a:pt x="549" y="3042"/>
                  </a:lnTo>
                  <a:lnTo>
                    <a:pt x="555" y="3024"/>
                  </a:lnTo>
                  <a:lnTo>
                    <a:pt x="543" y="2971"/>
                  </a:lnTo>
                  <a:lnTo>
                    <a:pt x="507" y="2954"/>
                  </a:lnTo>
                  <a:lnTo>
                    <a:pt x="502" y="2906"/>
                  </a:lnTo>
                  <a:lnTo>
                    <a:pt x="514" y="2894"/>
                  </a:lnTo>
                  <a:lnTo>
                    <a:pt x="519" y="2894"/>
                  </a:lnTo>
                  <a:lnTo>
                    <a:pt x="525" y="2853"/>
                  </a:lnTo>
                  <a:lnTo>
                    <a:pt x="484" y="2823"/>
                  </a:lnTo>
                  <a:lnTo>
                    <a:pt x="390" y="2652"/>
                  </a:lnTo>
                  <a:lnTo>
                    <a:pt x="384" y="2605"/>
                  </a:lnTo>
                  <a:lnTo>
                    <a:pt x="366" y="2564"/>
                  </a:lnTo>
                  <a:lnTo>
                    <a:pt x="360" y="2528"/>
                  </a:lnTo>
                  <a:lnTo>
                    <a:pt x="289" y="2427"/>
                  </a:lnTo>
                  <a:lnTo>
                    <a:pt x="295" y="2321"/>
                  </a:lnTo>
                  <a:lnTo>
                    <a:pt x="313" y="2298"/>
                  </a:lnTo>
                  <a:lnTo>
                    <a:pt x="331" y="2298"/>
                  </a:lnTo>
                  <a:lnTo>
                    <a:pt x="366" y="2262"/>
                  </a:lnTo>
                  <a:lnTo>
                    <a:pt x="372" y="2191"/>
                  </a:lnTo>
                  <a:lnTo>
                    <a:pt x="349" y="2168"/>
                  </a:lnTo>
                  <a:lnTo>
                    <a:pt x="301" y="2144"/>
                  </a:lnTo>
                  <a:lnTo>
                    <a:pt x="248" y="2097"/>
                  </a:lnTo>
                  <a:lnTo>
                    <a:pt x="230" y="2049"/>
                  </a:lnTo>
                  <a:lnTo>
                    <a:pt x="230" y="1920"/>
                  </a:lnTo>
                  <a:lnTo>
                    <a:pt x="242" y="1897"/>
                  </a:lnTo>
                  <a:lnTo>
                    <a:pt x="236" y="1867"/>
                  </a:lnTo>
                  <a:lnTo>
                    <a:pt x="248" y="1861"/>
                  </a:lnTo>
                  <a:lnTo>
                    <a:pt x="260" y="1790"/>
                  </a:lnTo>
                  <a:lnTo>
                    <a:pt x="271" y="1790"/>
                  </a:lnTo>
                  <a:lnTo>
                    <a:pt x="289" y="1808"/>
                  </a:lnTo>
                  <a:lnTo>
                    <a:pt x="283" y="1861"/>
                  </a:lnTo>
                  <a:lnTo>
                    <a:pt x="295" y="1879"/>
                  </a:lnTo>
                  <a:lnTo>
                    <a:pt x="342" y="1914"/>
                  </a:lnTo>
                  <a:lnTo>
                    <a:pt x="349" y="1897"/>
                  </a:lnTo>
                  <a:lnTo>
                    <a:pt x="354" y="1867"/>
                  </a:lnTo>
                  <a:lnTo>
                    <a:pt x="331" y="1790"/>
                  </a:lnTo>
                  <a:lnTo>
                    <a:pt x="324" y="1748"/>
                  </a:lnTo>
                  <a:lnTo>
                    <a:pt x="331" y="1689"/>
                  </a:lnTo>
                  <a:lnTo>
                    <a:pt x="319" y="1684"/>
                  </a:lnTo>
                  <a:lnTo>
                    <a:pt x="289" y="1719"/>
                  </a:lnTo>
                  <a:lnTo>
                    <a:pt x="283" y="1742"/>
                  </a:lnTo>
                  <a:lnTo>
                    <a:pt x="271" y="1766"/>
                  </a:lnTo>
                  <a:lnTo>
                    <a:pt x="230" y="1748"/>
                  </a:lnTo>
                  <a:lnTo>
                    <a:pt x="182" y="1677"/>
                  </a:lnTo>
                  <a:lnTo>
                    <a:pt x="136" y="1659"/>
                  </a:lnTo>
                  <a:lnTo>
                    <a:pt x="159" y="1618"/>
                  </a:lnTo>
                  <a:lnTo>
                    <a:pt x="159" y="1464"/>
                  </a:lnTo>
                  <a:lnTo>
                    <a:pt x="100" y="1400"/>
                  </a:lnTo>
                  <a:lnTo>
                    <a:pt x="70" y="1347"/>
                  </a:lnTo>
                  <a:lnTo>
                    <a:pt x="23" y="1223"/>
                  </a:lnTo>
                  <a:lnTo>
                    <a:pt x="47" y="1182"/>
                  </a:lnTo>
                  <a:lnTo>
                    <a:pt x="35" y="1146"/>
                  </a:lnTo>
                  <a:lnTo>
                    <a:pt x="35" y="1111"/>
                  </a:lnTo>
                  <a:lnTo>
                    <a:pt x="58" y="1022"/>
                  </a:lnTo>
                  <a:lnTo>
                    <a:pt x="88" y="980"/>
                  </a:lnTo>
                  <a:lnTo>
                    <a:pt x="94" y="957"/>
                  </a:lnTo>
                  <a:lnTo>
                    <a:pt x="88" y="875"/>
                  </a:lnTo>
                  <a:lnTo>
                    <a:pt x="47" y="791"/>
                  </a:lnTo>
                  <a:lnTo>
                    <a:pt x="47" y="768"/>
                  </a:lnTo>
                  <a:lnTo>
                    <a:pt x="35" y="738"/>
                  </a:lnTo>
                  <a:lnTo>
                    <a:pt x="17" y="720"/>
                  </a:lnTo>
                  <a:lnTo>
                    <a:pt x="5" y="685"/>
                  </a:lnTo>
                  <a:lnTo>
                    <a:pt x="0" y="632"/>
                  </a:lnTo>
                  <a:lnTo>
                    <a:pt x="5" y="620"/>
                  </a:lnTo>
                  <a:lnTo>
                    <a:pt x="5" y="579"/>
                  </a:lnTo>
                  <a:lnTo>
                    <a:pt x="47" y="508"/>
                  </a:lnTo>
                  <a:lnTo>
                    <a:pt x="159" y="384"/>
                  </a:lnTo>
                  <a:lnTo>
                    <a:pt x="159" y="360"/>
                  </a:lnTo>
                  <a:lnTo>
                    <a:pt x="171" y="307"/>
                  </a:lnTo>
                  <a:lnTo>
                    <a:pt x="195" y="289"/>
                  </a:lnTo>
                  <a:lnTo>
                    <a:pt x="218" y="236"/>
                  </a:lnTo>
                  <a:lnTo>
                    <a:pt x="230" y="130"/>
                  </a:lnTo>
                  <a:lnTo>
                    <a:pt x="207" y="76"/>
                  </a:lnTo>
                  <a:lnTo>
                    <a:pt x="230" y="23"/>
                  </a:lnTo>
                  <a:lnTo>
                    <a:pt x="248" y="0"/>
                  </a:lnTo>
                  <a:lnTo>
                    <a:pt x="1453" y="330"/>
                  </a:lnTo>
                  <a:lnTo>
                    <a:pt x="1146" y="1524"/>
                  </a:lnTo>
                  <a:lnTo>
                    <a:pt x="2475" y="3479"/>
                  </a:lnTo>
                  <a:lnTo>
                    <a:pt x="2475" y="3538"/>
                  </a:lnTo>
                  <a:lnTo>
                    <a:pt x="2475" y="3556"/>
                  </a:lnTo>
                  <a:lnTo>
                    <a:pt x="2475" y="3574"/>
                  </a:lnTo>
                  <a:lnTo>
                    <a:pt x="2498" y="3621"/>
                  </a:lnTo>
                  <a:lnTo>
                    <a:pt x="2498" y="3662"/>
                  </a:lnTo>
                  <a:lnTo>
                    <a:pt x="2510" y="3692"/>
                  </a:lnTo>
                  <a:lnTo>
                    <a:pt x="2522" y="3739"/>
                  </a:lnTo>
                  <a:lnTo>
                    <a:pt x="2540" y="3751"/>
                  </a:lnTo>
                  <a:lnTo>
                    <a:pt x="2563" y="3774"/>
                  </a:lnTo>
                  <a:lnTo>
                    <a:pt x="2563" y="3816"/>
                  </a:lnTo>
                  <a:lnTo>
                    <a:pt x="2563" y="3827"/>
                  </a:lnTo>
                  <a:lnTo>
                    <a:pt x="2546" y="3816"/>
                  </a:lnTo>
                  <a:lnTo>
                    <a:pt x="2510" y="3852"/>
                  </a:lnTo>
                  <a:lnTo>
                    <a:pt x="2463" y="3869"/>
                  </a:lnTo>
                  <a:lnTo>
                    <a:pt x="2422" y="3911"/>
                  </a:lnTo>
                  <a:lnTo>
                    <a:pt x="2398" y="4017"/>
                  </a:lnTo>
                  <a:lnTo>
                    <a:pt x="2333" y="4099"/>
                  </a:lnTo>
                  <a:lnTo>
                    <a:pt x="2304" y="4099"/>
                  </a:lnTo>
                  <a:lnTo>
                    <a:pt x="2297" y="4123"/>
                  </a:lnTo>
                  <a:lnTo>
                    <a:pt x="2310" y="4152"/>
                  </a:lnTo>
                  <a:lnTo>
                    <a:pt x="2304" y="4177"/>
                  </a:lnTo>
                  <a:lnTo>
                    <a:pt x="2292" y="4230"/>
                  </a:lnTo>
                  <a:lnTo>
                    <a:pt x="2297" y="4247"/>
                  </a:lnTo>
                  <a:lnTo>
                    <a:pt x="2345" y="4288"/>
                  </a:lnTo>
                  <a:lnTo>
                    <a:pt x="2351" y="4306"/>
                  </a:lnTo>
                  <a:lnTo>
                    <a:pt x="2340" y="4324"/>
                  </a:lnTo>
                  <a:lnTo>
                    <a:pt x="2333" y="4347"/>
                  </a:lnTo>
                  <a:lnTo>
                    <a:pt x="2304" y="4377"/>
                  </a:lnTo>
                  <a:lnTo>
                    <a:pt x="2292" y="4372"/>
                  </a:lnTo>
                  <a:lnTo>
                    <a:pt x="2239" y="4365"/>
                  </a:lnTo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-0.2%</a:t>
              </a: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533D528A-8E9C-42DC-9950-E537EC0635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968" y="2123920"/>
              <a:ext cx="765524" cy="1195131"/>
            </a:xfrm>
            <a:custGeom>
              <a:avLst/>
              <a:gdLst/>
              <a:ahLst/>
              <a:cxnLst>
                <a:cxn ang="0">
                  <a:pos x="160" y="2050"/>
                </a:cxn>
                <a:cxn ang="0">
                  <a:pos x="201" y="1949"/>
                </a:cxn>
                <a:cxn ang="0">
                  <a:pos x="219" y="1931"/>
                </a:cxn>
                <a:cxn ang="0">
                  <a:pos x="207" y="1878"/>
                </a:cxn>
                <a:cxn ang="0">
                  <a:pos x="154" y="1831"/>
                </a:cxn>
                <a:cxn ang="0">
                  <a:pos x="236" y="1671"/>
                </a:cxn>
                <a:cxn ang="0">
                  <a:pos x="314" y="1618"/>
                </a:cxn>
                <a:cxn ang="0">
                  <a:pos x="343" y="1566"/>
                </a:cxn>
                <a:cxn ang="0">
                  <a:pos x="474" y="1300"/>
                </a:cxn>
                <a:cxn ang="0">
                  <a:pos x="414" y="1264"/>
                </a:cxn>
                <a:cxn ang="0">
                  <a:pos x="385" y="1193"/>
                </a:cxn>
                <a:cxn ang="0">
                  <a:pos x="390" y="1122"/>
                </a:cxn>
                <a:cxn ang="0">
                  <a:pos x="378" y="1069"/>
                </a:cxn>
                <a:cxn ang="0">
                  <a:pos x="390" y="1021"/>
                </a:cxn>
                <a:cxn ang="0">
                  <a:pos x="614" y="0"/>
                </a:cxn>
                <a:cxn ang="0">
                  <a:pos x="804" y="455"/>
                </a:cxn>
                <a:cxn ang="0">
                  <a:pos x="863" y="626"/>
                </a:cxn>
                <a:cxn ang="0">
                  <a:pos x="827" y="685"/>
                </a:cxn>
                <a:cxn ang="0">
                  <a:pos x="880" y="750"/>
                </a:cxn>
                <a:cxn ang="0">
                  <a:pos x="999" y="927"/>
                </a:cxn>
                <a:cxn ang="0">
                  <a:pos x="1034" y="1028"/>
                </a:cxn>
                <a:cxn ang="0">
                  <a:pos x="1075" y="1062"/>
                </a:cxn>
                <a:cxn ang="0">
                  <a:pos x="1159" y="1092"/>
                </a:cxn>
                <a:cxn ang="0">
                  <a:pos x="1099" y="1246"/>
                </a:cxn>
                <a:cxn ang="0">
                  <a:pos x="1070" y="1329"/>
                </a:cxn>
                <a:cxn ang="0">
                  <a:pos x="1075" y="1371"/>
                </a:cxn>
                <a:cxn ang="0">
                  <a:pos x="1029" y="1435"/>
                </a:cxn>
                <a:cxn ang="0">
                  <a:pos x="1017" y="1495"/>
                </a:cxn>
                <a:cxn ang="0">
                  <a:pos x="1093" y="1541"/>
                </a:cxn>
                <a:cxn ang="0">
                  <a:pos x="1187" y="1465"/>
                </a:cxn>
                <a:cxn ang="0">
                  <a:pos x="1212" y="1506"/>
                </a:cxn>
                <a:cxn ang="0">
                  <a:pos x="1235" y="1524"/>
                </a:cxn>
                <a:cxn ang="0">
                  <a:pos x="1230" y="1653"/>
                </a:cxn>
                <a:cxn ang="0">
                  <a:pos x="1283" y="1754"/>
                </a:cxn>
                <a:cxn ang="0">
                  <a:pos x="1258" y="1820"/>
                </a:cxn>
                <a:cxn ang="0">
                  <a:pos x="1324" y="1866"/>
                </a:cxn>
                <a:cxn ang="0">
                  <a:pos x="1359" y="1931"/>
                </a:cxn>
                <a:cxn ang="0">
                  <a:pos x="1347" y="1997"/>
                </a:cxn>
                <a:cxn ang="0">
                  <a:pos x="1407" y="2068"/>
                </a:cxn>
                <a:cxn ang="0">
                  <a:pos x="1448" y="2015"/>
                </a:cxn>
                <a:cxn ang="0">
                  <a:pos x="1537" y="2043"/>
                </a:cxn>
                <a:cxn ang="0">
                  <a:pos x="1584" y="2015"/>
                </a:cxn>
                <a:cxn ang="0">
                  <a:pos x="1678" y="2038"/>
                </a:cxn>
                <a:cxn ang="0">
                  <a:pos x="1725" y="2043"/>
                </a:cxn>
                <a:cxn ang="0">
                  <a:pos x="1803" y="2015"/>
                </a:cxn>
                <a:cxn ang="0">
                  <a:pos x="1879" y="2026"/>
                </a:cxn>
                <a:cxn ang="0">
                  <a:pos x="1920" y="2102"/>
                </a:cxn>
                <a:cxn ang="0">
                  <a:pos x="880" y="2948"/>
                </a:cxn>
              </a:cxnLst>
              <a:rect l="0" t="0" r="r" b="b"/>
              <a:pathLst>
                <a:path w="1920" h="3108">
                  <a:moveTo>
                    <a:pt x="0" y="2771"/>
                  </a:moveTo>
                  <a:lnTo>
                    <a:pt x="160" y="2050"/>
                  </a:lnTo>
                  <a:lnTo>
                    <a:pt x="201" y="1997"/>
                  </a:lnTo>
                  <a:lnTo>
                    <a:pt x="201" y="1949"/>
                  </a:lnTo>
                  <a:lnTo>
                    <a:pt x="213" y="1949"/>
                  </a:lnTo>
                  <a:lnTo>
                    <a:pt x="219" y="1931"/>
                  </a:lnTo>
                  <a:lnTo>
                    <a:pt x="231" y="1908"/>
                  </a:lnTo>
                  <a:lnTo>
                    <a:pt x="207" y="1878"/>
                  </a:lnTo>
                  <a:lnTo>
                    <a:pt x="165" y="1855"/>
                  </a:lnTo>
                  <a:lnTo>
                    <a:pt x="154" y="1831"/>
                  </a:lnTo>
                  <a:lnTo>
                    <a:pt x="165" y="1784"/>
                  </a:lnTo>
                  <a:lnTo>
                    <a:pt x="236" y="1671"/>
                  </a:lnTo>
                  <a:lnTo>
                    <a:pt x="284" y="1653"/>
                  </a:lnTo>
                  <a:lnTo>
                    <a:pt x="314" y="1618"/>
                  </a:lnTo>
                  <a:lnTo>
                    <a:pt x="319" y="1595"/>
                  </a:lnTo>
                  <a:lnTo>
                    <a:pt x="343" y="1566"/>
                  </a:lnTo>
                  <a:lnTo>
                    <a:pt x="479" y="1353"/>
                  </a:lnTo>
                  <a:lnTo>
                    <a:pt x="474" y="1300"/>
                  </a:lnTo>
                  <a:lnTo>
                    <a:pt x="444" y="1275"/>
                  </a:lnTo>
                  <a:lnTo>
                    <a:pt x="414" y="1264"/>
                  </a:lnTo>
                  <a:lnTo>
                    <a:pt x="390" y="1229"/>
                  </a:lnTo>
                  <a:lnTo>
                    <a:pt x="385" y="1193"/>
                  </a:lnTo>
                  <a:lnTo>
                    <a:pt x="378" y="1140"/>
                  </a:lnTo>
                  <a:lnTo>
                    <a:pt x="390" y="1122"/>
                  </a:lnTo>
                  <a:lnTo>
                    <a:pt x="403" y="1105"/>
                  </a:lnTo>
                  <a:lnTo>
                    <a:pt x="378" y="1069"/>
                  </a:lnTo>
                  <a:lnTo>
                    <a:pt x="378" y="1034"/>
                  </a:lnTo>
                  <a:lnTo>
                    <a:pt x="390" y="1021"/>
                  </a:lnTo>
                  <a:lnTo>
                    <a:pt x="621" y="0"/>
                  </a:lnTo>
                  <a:lnTo>
                    <a:pt x="614" y="0"/>
                  </a:lnTo>
                  <a:lnTo>
                    <a:pt x="869" y="65"/>
                  </a:lnTo>
                  <a:lnTo>
                    <a:pt x="804" y="455"/>
                  </a:lnTo>
                  <a:lnTo>
                    <a:pt x="845" y="560"/>
                  </a:lnTo>
                  <a:lnTo>
                    <a:pt x="863" y="626"/>
                  </a:lnTo>
                  <a:lnTo>
                    <a:pt x="845" y="667"/>
                  </a:lnTo>
                  <a:lnTo>
                    <a:pt x="827" y="685"/>
                  </a:lnTo>
                  <a:lnTo>
                    <a:pt x="852" y="709"/>
                  </a:lnTo>
                  <a:lnTo>
                    <a:pt x="880" y="750"/>
                  </a:lnTo>
                  <a:lnTo>
                    <a:pt x="951" y="821"/>
                  </a:lnTo>
                  <a:lnTo>
                    <a:pt x="999" y="927"/>
                  </a:lnTo>
                  <a:lnTo>
                    <a:pt x="1011" y="975"/>
                  </a:lnTo>
                  <a:lnTo>
                    <a:pt x="1034" y="1028"/>
                  </a:lnTo>
                  <a:lnTo>
                    <a:pt x="1075" y="1028"/>
                  </a:lnTo>
                  <a:lnTo>
                    <a:pt x="1075" y="1062"/>
                  </a:lnTo>
                  <a:lnTo>
                    <a:pt x="1141" y="1069"/>
                  </a:lnTo>
                  <a:lnTo>
                    <a:pt x="1159" y="1092"/>
                  </a:lnTo>
                  <a:lnTo>
                    <a:pt x="1093" y="1222"/>
                  </a:lnTo>
                  <a:lnTo>
                    <a:pt x="1099" y="1246"/>
                  </a:lnTo>
                  <a:lnTo>
                    <a:pt x="1075" y="1264"/>
                  </a:lnTo>
                  <a:lnTo>
                    <a:pt x="1070" y="1329"/>
                  </a:lnTo>
                  <a:lnTo>
                    <a:pt x="1075" y="1335"/>
                  </a:lnTo>
                  <a:lnTo>
                    <a:pt x="1075" y="1371"/>
                  </a:lnTo>
                  <a:lnTo>
                    <a:pt x="1029" y="1399"/>
                  </a:lnTo>
                  <a:lnTo>
                    <a:pt x="1029" y="1435"/>
                  </a:lnTo>
                  <a:lnTo>
                    <a:pt x="1034" y="1459"/>
                  </a:lnTo>
                  <a:lnTo>
                    <a:pt x="1017" y="1495"/>
                  </a:lnTo>
                  <a:lnTo>
                    <a:pt x="1075" y="1548"/>
                  </a:lnTo>
                  <a:lnTo>
                    <a:pt x="1093" y="1541"/>
                  </a:lnTo>
                  <a:lnTo>
                    <a:pt x="1176" y="1477"/>
                  </a:lnTo>
                  <a:lnTo>
                    <a:pt x="1187" y="1465"/>
                  </a:lnTo>
                  <a:lnTo>
                    <a:pt x="1200" y="1477"/>
                  </a:lnTo>
                  <a:lnTo>
                    <a:pt x="1212" y="1506"/>
                  </a:lnTo>
                  <a:lnTo>
                    <a:pt x="1223" y="1513"/>
                  </a:lnTo>
                  <a:lnTo>
                    <a:pt x="1235" y="1524"/>
                  </a:lnTo>
                  <a:lnTo>
                    <a:pt x="1230" y="1577"/>
                  </a:lnTo>
                  <a:lnTo>
                    <a:pt x="1230" y="1653"/>
                  </a:lnTo>
                  <a:lnTo>
                    <a:pt x="1247" y="1706"/>
                  </a:lnTo>
                  <a:lnTo>
                    <a:pt x="1283" y="1754"/>
                  </a:lnTo>
                  <a:lnTo>
                    <a:pt x="1276" y="1784"/>
                  </a:lnTo>
                  <a:lnTo>
                    <a:pt x="1258" y="1820"/>
                  </a:lnTo>
                  <a:lnTo>
                    <a:pt x="1288" y="1866"/>
                  </a:lnTo>
                  <a:lnTo>
                    <a:pt x="1324" y="1866"/>
                  </a:lnTo>
                  <a:lnTo>
                    <a:pt x="1354" y="1908"/>
                  </a:lnTo>
                  <a:lnTo>
                    <a:pt x="1359" y="1931"/>
                  </a:lnTo>
                  <a:lnTo>
                    <a:pt x="1347" y="1985"/>
                  </a:lnTo>
                  <a:lnTo>
                    <a:pt x="1347" y="1997"/>
                  </a:lnTo>
                  <a:lnTo>
                    <a:pt x="1371" y="2043"/>
                  </a:lnTo>
                  <a:lnTo>
                    <a:pt x="1407" y="2068"/>
                  </a:lnTo>
                  <a:lnTo>
                    <a:pt x="1425" y="2026"/>
                  </a:lnTo>
                  <a:lnTo>
                    <a:pt x="1448" y="2015"/>
                  </a:lnTo>
                  <a:lnTo>
                    <a:pt x="1507" y="2038"/>
                  </a:lnTo>
                  <a:lnTo>
                    <a:pt x="1537" y="2043"/>
                  </a:lnTo>
                  <a:lnTo>
                    <a:pt x="1566" y="2020"/>
                  </a:lnTo>
                  <a:lnTo>
                    <a:pt x="1584" y="2015"/>
                  </a:lnTo>
                  <a:lnTo>
                    <a:pt x="1601" y="2032"/>
                  </a:lnTo>
                  <a:lnTo>
                    <a:pt x="1678" y="2038"/>
                  </a:lnTo>
                  <a:lnTo>
                    <a:pt x="1714" y="2056"/>
                  </a:lnTo>
                  <a:lnTo>
                    <a:pt x="1725" y="2043"/>
                  </a:lnTo>
                  <a:lnTo>
                    <a:pt x="1808" y="2050"/>
                  </a:lnTo>
                  <a:lnTo>
                    <a:pt x="1803" y="2015"/>
                  </a:lnTo>
                  <a:lnTo>
                    <a:pt x="1838" y="1985"/>
                  </a:lnTo>
                  <a:lnTo>
                    <a:pt x="1879" y="2026"/>
                  </a:lnTo>
                  <a:lnTo>
                    <a:pt x="1891" y="2079"/>
                  </a:lnTo>
                  <a:lnTo>
                    <a:pt x="1920" y="2102"/>
                  </a:lnTo>
                  <a:lnTo>
                    <a:pt x="1773" y="3108"/>
                  </a:lnTo>
                  <a:lnTo>
                    <a:pt x="880" y="2948"/>
                  </a:lnTo>
                  <a:lnTo>
                    <a:pt x="0" y="2771"/>
                  </a:lnTo>
                </a:path>
              </a:pathLst>
            </a:custGeom>
            <a:solidFill>
              <a:srgbClr val="C4D79B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1.3%</a:t>
              </a: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BDC99EC0-9C54-46F3-9EC3-E0D734070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8139" y="2149447"/>
              <a:ext cx="1309575" cy="800622"/>
            </a:xfrm>
            <a:custGeom>
              <a:avLst/>
              <a:gdLst/>
              <a:ahLst/>
              <a:cxnLst>
                <a:cxn ang="0">
                  <a:pos x="1146" y="1837"/>
                </a:cxn>
                <a:cxn ang="0">
                  <a:pos x="1087" y="2014"/>
                </a:cxn>
                <a:cxn ang="0">
                  <a:pos x="1034" y="1920"/>
                </a:cxn>
                <a:cxn ang="0">
                  <a:pos x="1004" y="1985"/>
                </a:cxn>
                <a:cxn ang="0">
                  <a:pos x="910" y="1991"/>
                </a:cxn>
                <a:cxn ang="0">
                  <a:pos x="797" y="1967"/>
                </a:cxn>
                <a:cxn ang="0">
                  <a:pos x="762" y="1955"/>
                </a:cxn>
                <a:cxn ang="0">
                  <a:pos x="703" y="1973"/>
                </a:cxn>
                <a:cxn ang="0">
                  <a:pos x="621" y="1961"/>
                </a:cxn>
                <a:cxn ang="0">
                  <a:pos x="567" y="1978"/>
                </a:cxn>
                <a:cxn ang="0">
                  <a:pos x="543" y="1920"/>
                </a:cxn>
                <a:cxn ang="0">
                  <a:pos x="550" y="1843"/>
                </a:cxn>
                <a:cxn ang="0">
                  <a:pos x="484" y="1801"/>
                </a:cxn>
                <a:cxn ang="0">
                  <a:pos x="472" y="1719"/>
                </a:cxn>
                <a:cxn ang="0">
                  <a:pos x="443" y="1641"/>
                </a:cxn>
                <a:cxn ang="0">
                  <a:pos x="426" y="1512"/>
                </a:cxn>
                <a:cxn ang="0">
                  <a:pos x="419" y="1448"/>
                </a:cxn>
                <a:cxn ang="0">
                  <a:pos x="396" y="1412"/>
                </a:cxn>
                <a:cxn ang="0">
                  <a:pos x="372" y="1412"/>
                </a:cxn>
                <a:cxn ang="0">
                  <a:pos x="271" y="1483"/>
                </a:cxn>
                <a:cxn ang="0">
                  <a:pos x="230" y="1394"/>
                </a:cxn>
                <a:cxn ang="0">
                  <a:pos x="225" y="1334"/>
                </a:cxn>
                <a:cxn ang="0">
                  <a:pos x="271" y="1270"/>
                </a:cxn>
                <a:cxn ang="0">
                  <a:pos x="271" y="1199"/>
                </a:cxn>
                <a:cxn ang="0">
                  <a:pos x="289" y="1157"/>
                </a:cxn>
                <a:cxn ang="0">
                  <a:pos x="337" y="1004"/>
                </a:cxn>
                <a:cxn ang="0">
                  <a:pos x="271" y="963"/>
                </a:cxn>
                <a:cxn ang="0">
                  <a:pos x="207" y="910"/>
                </a:cxn>
                <a:cxn ang="0">
                  <a:pos x="147" y="756"/>
                </a:cxn>
                <a:cxn ang="0">
                  <a:pos x="48" y="644"/>
                </a:cxn>
                <a:cxn ang="0">
                  <a:pos x="41" y="602"/>
                </a:cxn>
                <a:cxn ang="0">
                  <a:pos x="41" y="495"/>
                </a:cxn>
                <a:cxn ang="0">
                  <a:pos x="65" y="0"/>
                </a:cxn>
                <a:cxn ang="0">
                  <a:pos x="1169" y="188"/>
                </a:cxn>
                <a:cxn ang="0">
                  <a:pos x="3279" y="461"/>
                </a:cxn>
                <a:cxn ang="0">
                  <a:pos x="3149" y="2085"/>
                </a:cxn>
              </a:cxnLst>
              <a:rect l="0" t="0" r="r" b="b"/>
              <a:pathLst>
                <a:path w="3279" h="2085">
                  <a:moveTo>
                    <a:pt x="3149" y="2085"/>
                  </a:moveTo>
                  <a:lnTo>
                    <a:pt x="1146" y="1837"/>
                  </a:lnTo>
                  <a:lnTo>
                    <a:pt x="1116" y="2037"/>
                  </a:lnTo>
                  <a:lnTo>
                    <a:pt x="1087" y="2014"/>
                  </a:lnTo>
                  <a:lnTo>
                    <a:pt x="1075" y="1961"/>
                  </a:lnTo>
                  <a:lnTo>
                    <a:pt x="1034" y="1920"/>
                  </a:lnTo>
                  <a:lnTo>
                    <a:pt x="999" y="1950"/>
                  </a:lnTo>
                  <a:lnTo>
                    <a:pt x="1004" y="1985"/>
                  </a:lnTo>
                  <a:lnTo>
                    <a:pt x="921" y="1978"/>
                  </a:lnTo>
                  <a:lnTo>
                    <a:pt x="910" y="1991"/>
                  </a:lnTo>
                  <a:lnTo>
                    <a:pt x="874" y="1973"/>
                  </a:lnTo>
                  <a:lnTo>
                    <a:pt x="797" y="1967"/>
                  </a:lnTo>
                  <a:lnTo>
                    <a:pt x="780" y="1950"/>
                  </a:lnTo>
                  <a:lnTo>
                    <a:pt x="762" y="1955"/>
                  </a:lnTo>
                  <a:lnTo>
                    <a:pt x="733" y="1978"/>
                  </a:lnTo>
                  <a:lnTo>
                    <a:pt x="703" y="1973"/>
                  </a:lnTo>
                  <a:lnTo>
                    <a:pt x="644" y="1950"/>
                  </a:lnTo>
                  <a:lnTo>
                    <a:pt x="621" y="1961"/>
                  </a:lnTo>
                  <a:lnTo>
                    <a:pt x="603" y="2003"/>
                  </a:lnTo>
                  <a:lnTo>
                    <a:pt x="567" y="1978"/>
                  </a:lnTo>
                  <a:lnTo>
                    <a:pt x="543" y="1932"/>
                  </a:lnTo>
                  <a:lnTo>
                    <a:pt x="543" y="1920"/>
                  </a:lnTo>
                  <a:lnTo>
                    <a:pt x="555" y="1866"/>
                  </a:lnTo>
                  <a:lnTo>
                    <a:pt x="550" y="1843"/>
                  </a:lnTo>
                  <a:lnTo>
                    <a:pt x="520" y="1801"/>
                  </a:lnTo>
                  <a:lnTo>
                    <a:pt x="484" y="1801"/>
                  </a:lnTo>
                  <a:lnTo>
                    <a:pt x="454" y="1755"/>
                  </a:lnTo>
                  <a:lnTo>
                    <a:pt x="472" y="1719"/>
                  </a:lnTo>
                  <a:lnTo>
                    <a:pt x="479" y="1689"/>
                  </a:lnTo>
                  <a:lnTo>
                    <a:pt x="443" y="1641"/>
                  </a:lnTo>
                  <a:lnTo>
                    <a:pt x="426" y="1588"/>
                  </a:lnTo>
                  <a:lnTo>
                    <a:pt x="426" y="1512"/>
                  </a:lnTo>
                  <a:lnTo>
                    <a:pt x="431" y="1459"/>
                  </a:lnTo>
                  <a:lnTo>
                    <a:pt x="419" y="1448"/>
                  </a:lnTo>
                  <a:lnTo>
                    <a:pt x="408" y="1441"/>
                  </a:lnTo>
                  <a:lnTo>
                    <a:pt x="396" y="1412"/>
                  </a:lnTo>
                  <a:lnTo>
                    <a:pt x="383" y="1400"/>
                  </a:lnTo>
                  <a:lnTo>
                    <a:pt x="372" y="1412"/>
                  </a:lnTo>
                  <a:lnTo>
                    <a:pt x="289" y="1476"/>
                  </a:lnTo>
                  <a:lnTo>
                    <a:pt x="271" y="1483"/>
                  </a:lnTo>
                  <a:lnTo>
                    <a:pt x="213" y="1430"/>
                  </a:lnTo>
                  <a:lnTo>
                    <a:pt x="230" y="1394"/>
                  </a:lnTo>
                  <a:lnTo>
                    <a:pt x="225" y="1370"/>
                  </a:lnTo>
                  <a:lnTo>
                    <a:pt x="225" y="1334"/>
                  </a:lnTo>
                  <a:lnTo>
                    <a:pt x="271" y="1306"/>
                  </a:lnTo>
                  <a:lnTo>
                    <a:pt x="271" y="1270"/>
                  </a:lnTo>
                  <a:lnTo>
                    <a:pt x="266" y="1264"/>
                  </a:lnTo>
                  <a:lnTo>
                    <a:pt x="271" y="1199"/>
                  </a:lnTo>
                  <a:lnTo>
                    <a:pt x="295" y="1181"/>
                  </a:lnTo>
                  <a:lnTo>
                    <a:pt x="289" y="1157"/>
                  </a:lnTo>
                  <a:lnTo>
                    <a:pt x="355" y="1027"/>
                  </a:lnTo>
                  <a:lnTo>
                    <a:pt x="337" y="1004"/>
                  </a:lnTo>
                  <a:lnTo>
                    <a:pt x="271" y="997"/>
                  </a:lnTo>
                  <a:lnTo>
                    <a:pt x="271" y="963"/>
                  </a:lnTo>
                  <a:lnTo>
                    <a:pt x="230" y="963"/>
                  </a:lnTo>
                  <a:lnTo>
                    <a:pt x="207" y="910"/>
                  </a:lnTo>
                  <a:lnTo>
                    <a:pt x="195" y="862"/>
                  </a:lnTo>
                  <a:lnTo>
                    <a:pt x="147" y="756"/>
                  </a:lnTo>
                  <a:lnTo>
                    <a:pt x="76" y="685"/>
                  </a:lnTo>
                  <a:lnTo>
                    <a:pt x="48" y="644"/>
                  </a:lnTo>
                  <a:lnTo>
                    <a:pt x="23" y="620"/>
                  </a:lnTo>
                  <a:lnTo>
                    <a:pt x="41" y="602"/>
                  </a:lnTo>
                  <a:lnTo>
                    <a:pt x="59" y="561"/>
                  </a:lnTo>
                  <a:lnTo>
                    <a:pt x="41" y="495"/>
                  </a:lnTo>
                  <a:lnTo>
                    <a:pt x="0" y="390"/>
                  </a:lnTo>
                  <a:lnTo>
                    <a:pt x="65" y="0"/>
                  </a:lnTo>
                  <a:lnTo>
                    <a:pt x="366" y="53"/>
                  </a:lnTo>
                  <a:lnTo>
                    <a:pt x="1169" y="188"/>
                  </a:lnTo>
                  <a:lnTo>
                    <a:pt x="1996" y="330"/>
                  </a:lnTo>
                  <a:lnTo>
                    <a:pt x="3279" y="461"/>
                  </a:lnTo>
                  <a:lnTo>
                    <a:pt x="3178" y="1689"/>
                  </a:lnTo>
                  <a:lnTo>
                    <a:pt x="3149" y="2085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>
                  <a:cs typeface="Arial" pitchFamily="34" charset="0"/>
                </a:rPr>
                <a:t>0.9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3FC0782B-84DD-4337-AF83-38FAE1BE2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236" y="2856082"/>
              <a:ext cx="895518" cy="712438"/>
            </a:xfrm>
            <a:custGeom>
              <a:avLst/>
              <a:gdLst/>
              <a:ahLst/>
              <a:cxnLst>
                <a:cxn ang="0">
                  <a:pos x="2104" y="1855"/>
                </a:cxn>
                <a:cxn ang="0">
                  <a:pos x="2175" y="1046"/>
                </a:cxn>
                <a:cxn ang="0">
                  <a:pos x="2246" y="248"/>
                </a:cxn>
                <a:cxn ang="0">
                  <a:pos x="243" y="0"/>
                </a:cxn>
                <a:cxn ang="0">
                  <a:pos x="213" y="200"/>
                </a:cxn>
                <a:cxn ang="0">
                  <a:pos x="66" y="1206"/>
                </a:cxn>
                <a:cxn ang="0">
                  <a:pos x="0" y="1595"/>
                </a:cxn>
                <a:cxn ang="0">
                  <a:pos x="598" y="1690"/>
                </a:cxn>
                <a:cxn ang="0">
                  <a:pos x="2104" y="1855"/>
                </a:cxn>
              </a:cxnLst>
              <a:rect l="0" t="0" r="r" b="b"/>
              <a:pathLst>
                <a:path w="2246" h="1855">
                  <a:moveTo>
                    <a:pt x="2104" y="1855"/>
                  </a:moveTo>
                  <a:lnTo>
                    <a:pt x="2175" y="1046"/>
                  </a:lnTo>
                  <a:lnTo>
                    <a:pt x="2246" y="248"/>
                  </a:lnTo>
                  <a:lnTo>
                    <a:pt x="243" y="0"/>
                  </a:lnTo>
                  <a:lnTo>
                    <a:pt x="213" y="200"/>
                  </a:lnTo>
                  <a:lnTo>
                    <a:pt x="66" y="1206"/>
                  </a:lnTo>
                  <a:lnTo>
                    <a:pt x="0" y="1595"/>
                  </a:lnTo>
                  <a:lnTo>
                    <a:pt x="598" y="1690"/>
                  </a:lnTo>
                  <a:lnTo>
                    <a:pt x="2104" y="1855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0.4%</a:t>
              </a: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FB28C07C-8BBB-4EFE-B581-CF5032E96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0951" y="3109033"/>
              <a:ext cx="818484" cy="1211376"/>
            </a:xfrm>
            <a:custGeom>
              <a:avLst/>
              <a:gdLst/>
              <a:ahLst/>
              <a:cxnLst>
                <a:cxn ang="0">
                  <a:pos x="307" y="0"/>
                </a:cxn>
                <a:cxn ang="0">
                  <a:pos x="0" y="1194"/>
                </a:cxn>
                <a:cxn ang="0">
                  <a:pos x="1329" y="3149"/>
                </a:cxn>
                <a:cxn ang="0">
                  <a:pos x="1329" y="3126"/>
                </a:cxn>
                <a:cxn ang="0">
                  <a:pos x="1341" y="3096"/>
                </a:cxn>
                <a:cxn ang="0">
                  <a:pos x="1364" y="3020"/>
                </a:cxn>
                <a:cxn ang="0">
                  <a:pos x="1352" y="2984"/>
                </a:cxn>
                <a:cxn ang="0">
                  <a:pos x="1370" y="2795"/>
                </a:cxn>
                <a:cxn ang="0">
                  <a:pos x="1359" y="2718"/>
                </a:cxn>
                <a:cxn ang="0">
                  <a:pos x="1370" y="2700"/>
                </a:cxn>
                <a:cxn ang="0">
                  <a:pos x="1417" y="2688"/>
                </a:cxn>
                <a:cxn ang="0">
                  <a:pos x="1483" y="2706"/>
                </a:cxn>
                <a:cxn ang="0">
                  <a:pos x="1506" y="2736"/>
                </a:cxn>
                <a:cxn ang="0">
                  <a:pos x="1506" y="2747"/>
                </a:cxn>
                <a:cxn ang="0">
                  <a:pos x="1529" y="2771"/>
                </a:cxn>
                <a:cxn ang="0">
                  <a:pos x="1565" y="2771"/>
                </a:cxn>
                <a:cxn ang="0">
                  <a:pos x="1625" y="2600"/>
                </a:cxn>
                <a:cxn ang="0">
                  <a:pos x="1660" y="2387"/>
                </a:cxn>
                <a:cxn ang="0">
                  <a:pos x="2049" y="385"/>
                </a:cxn>
                <a:cxn ang="0">
                  <a:pos x="1169" y="208"/>
                </a:cxn>
                <a:cxn ang="0">
                  <a:pos x="307" y="0"/>
                </a:cxn>
              </a:cxnLst>
              <a:rect l="0" t="0" r="r" b="b"/>
              <a:pathLst>
                <a:path w="2049" h="3149">
                  <a:moveTo>
                    <a:pt x="307" y="0"/>
                  </a:moveTo>
                  <a:lnTo>
                    <a:pt x="0" y="1194"/>
                  </a:lnTo>
                  <a:lnTo>
                    <a:pt x="1329" y="3149"/>
                  </a:lnTo>
                  <a:lnTo>
                    <a:pt x="1329" y="3126"/>
                  </a:lnTo>
                  <a:lnTo>
                    <a:pt x="1341" y="3096"/>
                  </a:lnTo>
                  <a:lnTo>
                    <a:pt x="1364" y="3020"/>
                  </a:lnTo>
                  <a:lnTo>
                    <a:pt x="1352" y="2984"/>
                  </a:lnTo>
                  <a:lnTo>
                    <a:pt x="1370" y="2795"/>
                  </a:lnTo>
                  <a:lnTo>
                    <a:pt x="1359" y="2718"/>
                  </a:lnTo>
                  <a:lnTo>
                    <a:pt x="1370" y="2700"/>
                  </a:lnTo>
                  <a:lnTo>
                    <a:pt x="1417" y="2688"/>
                  </a:lnTo>
                  <a:lnTo>
                    <a:pt x="1483" y="2706"/>
                  </a:lnTo>
                  <a:lnTo>
                    <a:pt x="1506" y="2736"/>
                  </a:lnTo>
                  <a:lnTo>
                    <a:pt x="1506" y="2747"/>
                  </a:lnTo>
                  <a:lnTo>
                    <a:pt x="1529" y="2771"/>
                  </a:lnTo>
                  <a:lnTo>
                    <a:pt x="1565" y="2771"/>
                  </a:lnTo>
                  <a:lnTo>
                    <a:pt x="1625" y="2600"/>
                  </a:lnTo>
                  <a:lnTo>
                    <a:pt x="1660" y="2387"/>
                  </a:lnTo>
                  <a:lnTo>
                    <a:pt x="2049" y="385"/>
                  </a:lnTo>
                  <a:lnTo>
                    <a:pt x="1169" y="208"/>
                  </a:lnTo>
                  <a:lnTo>
                    <a:pt x="307" y="0"/>
                  </a:lnTo>
                </a:path>
              </a:pathLst>
            </a:custGeom>
            <a:noFill/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>
                  <a:cs typeface="Arial" pitchFamily="34" charset="0"/>
                </a:rPr>
                <a:t>0.5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B9F9D23C-2400-4A78-A740-2B63E3AD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4637" y="4028008"/>
              <a:ext cx="876260" cy="973510"/>
            </a:xfrm>
            <a:custGeom>
              <a:avLst/>
              <a:gdLst/>
              <a:ahLst/>
              <a:cxnLst>
                <a:cxn ang="0">
                  <a:pos x="1866" y="2535"/>
                </a:cxn>
                <a:cxn ang="0">
                  <a:pos x="2192" y="254"/>
                </a:cxn>
                <a:cxn ang="0">
                  <a:pos x="597" y="6"/>
                </a:cxn>
                <a:cxn ang="0">
                  <a:pos x="597" y="0"/>
                </a:cxn>
                <a:cxn ang="0">
                  <a:pos x="562" y="213"/>
                </a:cxn>
                <a:cxn ang="0">
                  <a:pos x="502" y="384"/>
                </a:cxn>
                <a:cxn ang="0">
                  <a:pos x="466" y="384"/>
                </a:cxn>
                <a:cxn ang="0">
                  <a:pos x="443" y="360"/>
                </a:cxn>
                <a:cxn ang="0">
                  <a:pos x="443" y="349"/>
                </a:cxn>
                <a:cxn ang="0">
                  <a:pos x="420" y="319"/>
                </a:cxn>
                <a:cxn ang="0">
                  <a:pos x="354" y="301"/>
                </a:cxn>
                <a:cxn ang="0">
                  <a:pos x="307" y="313"/>
                </a:cxn>
                <a:cxn ang="0">
                  <a:pos x="296" y="331"/>
                </a:cxn>
                <a:cxn ang="0">
                  <a:pos x="307" y="408"/>
                </a:cxn>
                <a:cxn ang="0">
                  <a:pos x="289" y="597"/>
                </a:cxn>
                <a:cxn ang="0">
                  <a:pos x="301" y="633"/>
                </a:cxn>
                <a:cxn ang="0">
                  <a:pos x="278" y="709"/>
                </a:cxn>
                <a:cxn ang="0">
                  <a:pos x="266" y="739"/>
                </a:cxn>
                <a:cxn ang="0">
                  <a:pos x="266" y="762"/>
                </a:cxn>
                <a:cxn ang="0">
                  <a:pos x="266" y="821"/>
                </a:cxn>
                <a:cxn ang="0">
                  <a:pos x="266" y="839"/>
                </a:cxn>
                <a:cxn ang="0">
                  <a:pos x="266" y="857"/>
                </a:cxn>
                <a:cxn ang="0">
                  <a:pos x="289" y="904"/>
                </a:cxn>
                <a:cxn ang="0">
                  <a:pos x="289" y="945"/>
                </a:cxn>
                <a:cxn ang="0">
                  <a:pos x="301" y="975"/>
                </a:cxn>
                <a:cxn ang="0">
                  <a:pos x="313" y="1022"/>
                </a:cxn>
                <a:cxn ang="0">
                  <a:pos x="331" y="1034"/>
                </a:cxn>
                <a:cxn ang="0">
                  <a:pos x="354" y="1057"/>
                </a:cxn>
                <a:cxn ang="0">
                  <a:pos x="354" y="1099"/>
                </a:cxn>
                <a:cxn ang="0">
                  <a:pos x="354" y="1110"/>
                </a:cxn>
                <a:cxn ang="0">
                  <a:pos x="337" y="1099"/>
                </a:cxn>
                <a:cxn ang="0">
                  <a:pos x="301" y="1135"/>
                </a:cxn>
                <a:cxn ang="0">
                  <a:pos x="254" y="1152"/>
                </a:cxn>
                <a:cxn ang="0">
                  <a:pos x="213" y="1194"/>
                </a:cxn>
                <a:cxn ang="0">
                  <a:pos x="189" y="1300"/>
                </a:cxn>
                <a:cxn ang="0">
                  <a:pos x="124" y="1382"/>
                </a:cxn>
                <a:cxn ang="0">
                  <a:pos x="95" y="1382"/>
                </a:cxn>
                <a:cxn ang="0">
                  <a:pos x="88" y="1406"/>
                </a:cxn>
                <a:cxn ang="0">
                  <a:pos x="101" y="1435"/>
                </a:cxn>
                <a:cxn ang="0">
                  <a:pos x="95" y="1460"/>
                </a:cxn>
                <a:cxn ang="0">
                  <a:pos x="83" y="1513"/>
                </a:cxn>
                <a:cxn ang="0">
                  <a:pos x="88" y="1530"/>
                </a:cxn>
                <a:cxn ang="0">
                  <a:pos x="136" y="1571"/>
                </a:cxn>
                <a:cxn ang="0">
                  <a:pos x="142" y="1589"/>
                </a:cxn>
                <a:cxn ang="0">
                  <a:pos x="131" y="1607"/>
                </a:cxn>
                <a:cxn ang="0">
                  <a:pos x="124" y="1630"/>
                </a:cxn>
                <a:cxn ang="0">
                  <a:pos x="95" y="1660"/>
                </a:cxn>
                <a:cxn ang="0">
                  <a:pos x="83" y="1655"/>
                </a:cxn>
                <a:cxn ang="0">
                  <a:pos x="30" y="1648"/>
                </a:cxn>
                <a:cxn ang="0">
                  <a:pos x="0" y="1743"/>
                </a:cxn>
                <a:cxn ang="0">
                  <a:pos x="1181" y="2428"/>
                </a:cxn>
                <a:cxn ang="0">
                  <a:pos x="1866" y="2535"/>
                </a:cxn>
              </a:cxnLst>
              <a:rect l="0" t="0" r="r" b="b"/>
              <a:pathLst>
                <a:path w="2192" h="2535">
                  <a:moveTo>
                    <a:pt x="1866" y="2535"/>
                  </a:moveTo>
                  <a:lnTo>
                    <a:pt x="2192" y="254"/>
                  </a:lnTo>
                  <a:lnTo>
                    <a:pt x="597" y="6"/>
                  </a:lnTo>
                  <a:lnTo>
                    <a:pt x="597" y="0"/>
                  </a:lnTo>
                  <a:lnTo>
                    <a:pt x="562" y="213"/>
                  </a:lnTo>
                  <a:lnTo>
                    <a:pt x="502" y="384"/>
                  </a:lnTo>
                  <a:lnTo>
                    <a:pt x="466" y="384"/>
                  </a:lnTo>
                  <a:lnTo>
                    <a:pt x="443" y="360"/>
                  </a:lnTo>
                  <a:lnTo>
                    <a:pt x="443" y="349"/>
                  </a:lnTo>
                  <a:lnTo>
                    <a:pt x="420" y="319"/>
                  </a:lnTo>
                  <a:lnTo>
                    <a:pt x="354" y="301"/>
                  </a:lnTo>
                  <a:lnTo>
                    <a:pt x="307" y="313"/>
                  </a:lnTo>
                  <a:lnTo>
                    <a:pt x="296" y="331"/>
                  </a:lnTo>
                  <a:lnTo>
                    <a:pt x="307" y="408"/>
                  </a:lnTo>
                  <a:lnTo>
                    <a:pt x="289" y="597"/>
                  </a:lnTo>
                  <a:lnTo>
                    <a:pt x="301" y="633"/>
                  </a:lnTo>
                  <a:lnTo>
                    <a:pt x="278" y="709"/>
                  </a:lnTo>
                  <a:lnTo>
                    <a:pt x="266" y="739"/>
                  </a:lnTo>
                  <a:lnTo>
                    <a:pt x="266" y="762"/>
                  </a:lnTo>
                  <a:lnTo>
                    <a:pt x="266" y="821"/>
                  </a:lnTo>
                  <a:lnTo>
                    <a:pt x="266" y="839"/>
                  </a:lnTo>
                  <a:lnTo>
                    <a:pt x="266" y="857"/>
                  </a:lnTo>
                  <a:lnTo>
                    <a:pt x="289" y="904"/>
                  </a:lnTo>
                  <a:lnTo>
                    <a:pt x="289" y="945"/>
                  </a:lnTo>
                  <a:lnTo>
                    <a:pt x="301" y="975"/>
                  </a:lnTo>
                  <a:lnTo>
                    <a:pt x="313" y="1022"/>
                  </a:lnTo>
                  <a:lnTo>
                    <a:pt x="331" y="1034"/>
                  </a:lnTo>
                  <a:lnTo>
                    <a:pt x="354" y="1057"/>
                  </a:lnTo>
                  <a:lnTo>
                    <a:pt x="354" y="1099"/>
                  </a:lnTo>
                  <a:lnTo>
                    <a:pt x="354" y="1110"/>
                  </a:lnTo>
                  <a:lnTo>
                    <a:pt x="337" y="1099"/>
                  </a:lnTo>
                  <a:lnTo>
                    <a:pt x="301" y="1135"/>
                  </a:lnTo>
                  <a:lnTo>
                    <a:pt x="254" y="1152"/>
                  </a:lnTo>
                  <a:lnTo>
                    <a:pt x="213" y="1194"/>
                  </a:lnTo>
                  <a:lnTo>
                    <a:pt x="189" y="1300"/>
                  </a:lnTo>
                  <a:lnTo>
                    <a:pt x="124" y="1382"/>
                  </a:lnTo>
                  <a:lnTo>
                    <a:pt x="95" y="1382"/>
                  </a:lnTo>
                  <a:lnTo>
                    <a:pt x="88" y="1406"/>
                  </a:lnTo>
                  <a:lnTo>
                    <a:pt x="101" y="1435"/>
                  </a:lnTo>
                  <a:lnTo>
                    <a:pt x="95" y="1460"/>
                  </a:lnTo>
                  <a:lnTo>
                    <a:pt x="83" y="1513"/>
                  </a:lnTo>
                  <a:lnTo>
                    <a:pt x="88" y="1530"/>
                  </a:lnTo>
                  <a:lnTo>
                    <a:pt x="136" y="1571"/>
                  </a:lnTo>
                  <a:lnTo>
                    <a:pt x="142" y="1589"/>
                  </a:lnTo>
                  <a:lnTo>
                    <a:pt x="131" y="1607"/>
                  </a:lnTo>
                  <a:lnTo>
                    <a:pt x="124" y="1630"/>
                  </a:lnTo>
                  <a:lnTo>
                    <a:pt x="95" y="1660"/>
                  </a:lnTo>
                  <a:lnTo>
                    <a:pt x="83" y="1655"/>
                  </a:lnTo>
                  <a:lnTo>
                    <a:pt x="30" y="1648"/>
                  </a:lnTo>
                  <a:lnTo>
                    <a:pt x="0" y="1743"/>
                  </a:lnTo>
                  <a:lnTo>
                    <a:pt x="1181" y="2428"/>
                  </a:lnTo>
                  <a:lnTo>
                    <a:pt x="1866" y="2535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>
                  <a:cs typeface="Arial" pitchFamily="34" charset="0"/>
                </a:rPr>
                <a:t>0.9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AACC3D8C-21D4-47C8-99F5-4D4BBA79A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0896" y="3505862"/>
              <a:ext cx="930424" cy="711277"/>
            </a:xfrm>
            <a:custGeom>
              <a:avLst/>
              <a:gdLst/>
              <a:ahLst/>
              <a:cxnLst>
                <a:cxn ang="0">
                  <a:pos x="0" y="1612"/>
                </a:cxn>
                <a:cxn ang="0">
                  <a:pos x="219" y="0"/>
                </a:cxn>
                <a:cxn ang="0">
                  <a:pos x="1725" y="165"/>
                </a:cxn>
                <a:cxn ang="0">
                  <a:pos x="2334" y="218"/>
                </a:cxn>
                <a:cxn ang="0">
                  <a:pos x="2309" y="620"/>
                </a:cxn>
                <a:cxn ang="0">
                  <a:pos x="2238" y="1849"/>
                </a:cxn>
                <a:cxn ang="0">
                  <a:pos x="1926" y="1824"/>
                </a:cxn>
                <a:cxn ang="0">
                  <a:pos x="0" y="1612"/>
                </a:cxn>
              </a:cxnLst>
              <a:rect l="0" t="0" r="r" b="b"/>
              <a:pathLst>
                <a:path w="2334" h="1849">
                  <a:moveTo>
                    <a:pt x="0" y="1612"/>
                  </a:moveTo>
                  <a:lnTo>
                    <a:pt x="219" y="0"/>
                  </a:lnTo>
                  <a:lnTo>
                    <a:pt x="1725" y="165"/>
                  </a:lnTo>
                  <a:lnTo>
                    <a:pt x="2334" y="218"/>
                  </a:lnTo>
                  <a:lnTo>
                    <a:pt x="2309" y="620"/>
                  </a:lnTo>
                  <a:lnTo>
                    <a:pt x="2238" y="1849"/>
                  </a:lnTo>
                  <a:lnTo>
                    <a:pt x="1926" y="1824"/>
                  </a:lnTo>
                  <a:lnTo>
                    <a:pt x="0" y="1612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>
                  <a:solidFill>
                    <a:prstClr val="black"/>
                  </a:solidFill>
                  <a:cs typeface="Arial" pitchFamily="34" charset="0"/>
                </a:rPr>
                <a:t>0.6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6" name="Freeform 23">
              <a:extLst>
                <a:ext uri="{FF2B5EF4-FFF2-40B4-BE49-F238E27FC236}">
                  <a16:creationId xmlns:a16="http://schemas.microsoft.com/office/drawing/2014/main" id="{088F0D21-E0C9-4436-A469-CB8B4E6AF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901" y="4124315"/>
              <a:ext cx="897925" cy="891127"/>
            </a:xfrm>
            <a:custGeom>
              <a:avLst/>
              <a:gdLst/>
              <a:ahLst/>
              <a:cxnLst>
                <a:cxn ang="0">
                  <a:pos x="326" y="0"/>
                </a:cxn>
                <a:cxn ang="0">
                  <a:pos x="0" y="2281"/>
                </a:cxn>
                <a:cxn ang="0">
                  <a:pos x="296" y="2316"/>
                </a:cxn>
                <a:cxn ang="0">
                  <a:pos x="320" y="2132"/>
                </a:cxn>
                <a:cxn ang="0">
                  <a:pos x="875" y="2203"/>
                </a:cxn>
                <a:cxn ang="0">
                  <a:pos x="875" y="2198"/>
                </a:cxn>
                <a:cxn ang="0">
                  <a:pos x="857" y="2168"/>
                </a:cxn>
                <a:cxn ang="0">
                  <a:pos x="875" y="2144"/>
                </a:cxn>
                <a:cxn ang="0">
                  <a:pos x="870" y="2132"/>
                </a:cxn>
                <a:cxn ang="0">
                  <a:pos x="857" y="2121"/>
                </a:cxn>
                <a:cxn ang="0">
                  <a:pos x="863" y="2114"/>
                </a:cxn>
                <a:cxn ang="0">
                  <a:pos x="2074" y="2233"/>
                </a:cxn>
                <a:cxn ang="0">
                  <a:pos x="2222" y="414"/>
                </a:cxn>
                <a:cxn ang="0">
                  <a:pos x="2240" y="414"/>
                </a:cxn>
                <a:cxn ang="0">
                  <a:pos x="2252" y="212"/>
                </a:cxn>
                <a:cxn ang="0">
                  <a:pos x="326" y="0"/>
                </a:cxn>
              </a:cxnLst>
              <a:rect l="0" t="0" r="r" b="b"/>
              <a:pathLst>
                <a:path w="2252" h="2316">
                  <a:moveTo>
                    <a:pt x="326" y="0"/>
                  </a:moveTo>
                  <a:lnTo>
                    <a:pt x="0" y="2281"/>
                  </a:lnTo>
                  <a:lnTo>
                    <a:pt x="296" y="2316"/>
                  </a:lnTo>
                  <a:lnTo>
                    <a:pt x="320" y="2132"/>
                  </a:lnTo>
                  <a:lnTo>
                    <a:pt x="875" y="2203"/>
                  </a:lnTo>
                  <a:lnTo>
                    <a:pt x="875" y="2198"/>
                  </a:lnTo>
                  <a:lnTo>
                    <a:pt x="857" y="2168"/>
                  </a:lnTo>
                  <a:lnTo>
                    <a:pt x="875" y="2144"/>
                  </a:lnTo>
                  <a:lnTo>
                    <a:pt x="870" y="2132"/>
                  </a:lnTo>
                  <a:lnTo>
                    <a:pt x="857" y="2121"/>
                  </a:lnTo>
                  <a:lnTo>
                    <a:pt x="863" y="2114"/>
                  </a:lnTo>
                  <a:lnTo>
                    <a:pt x="2074" y="2233"/>
                  </a:lnTo>
                  <a:lnTo>
                    <a:pt x="2222" y="414"/>
                  </a:lnTo>
                  <a:lnTo>
                    <a:pt x="2240" y="414"/>
                  </a:lnTo>
                  <a:lnTo>
                    <a:pt x="2252" y="21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>
                  <a:cs typeface="Arial" pitchFamily="34" charset="0"/>
                </a:rPr>
                <a:t>0.04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17" name="Freeform 26">
              <a:extLst>
                <a:ext uri="{FF2B5EF4-FFF2-40B4-BE49-F238E27FC236}">
                  <a16:creationId xmlns:a16="http://schemas.microsoft.com/office/drawing/2014/main" id="{68D83F6E-29AB-49B3-B84B-AA6ED742D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790" y="2326976"/>
              <a:ext cx="840150" cy="508221"/>
            </a:xfrm>
            <a:custGeom>
              <a:avLst/>
              <a:gdLst/>
              <a:ahLst/>
              <a:cxnLst>
                <a:cxn ang="0">
                  <a:pos x="0" y="1228"/>
                </a:cxn>
                <a:cxn ang="0">
                  <a:pos x="101" y="0"/>
                </a:cxn>
                <a:cxn ang="0">
                  <a:pos x="1034" y="64"/>
                </a:cxn>
                <a:cxn ang="0">
                  <a:pos x="1938" y="94"/>
                </a:cxn>
                <a:cxn ang="0">
                  <a:pos x="1938" y="123"/>
                </a:cxn>
                <a:cxn ang="0">
                  <a:pos x="1968" y="218"/>
                </a:cxn>
                <a:cxn ang="0">
                  <a:pos x="1955" y="247"/>
                </a:cxn>
                <a:cxn ang="0">
                  <a:pos x="1950" y="313"/>
                </a:cxn>
                <a:cxn ang="0">
                  <a:pos x="1955" y="431"/>
                </a:cxn>
                <a:cxn ang="0">
                  <a:pos x="1980" y="561"/>
                </a:cxn>
                <a:cxn ang="0">
                  <a:pos x="2015" y="596"/>
                </a:cxn>
                <a:cxn ang="0">
                  <a:pos x="2038" y="714"/>
                </a:cxn>
                <a:cxn ang="0">
                  <a:pos x="2044" y="916"/>
                </a:cxn>
                <a:cxn ang="0">
                  <a:pos x="2050" y="957"/>
                </a:cxn>
                <a:cxn ang="0">
                  <a:pos x="2050" y="1028"/>
                </a:cxn>
                <a:cxn ang="0">
                  <a:pos x="2056" y="1056"/>
                </a:cxn>
                <a:cxn ang="0">
                  <a:pos x="2109" y="1205"/>
                </a:cxn>
                <a:cxn ang="0">
                  <a:pos x="2097" y="1258"/>
                </a:cxn>
                <a:cxn ang="0">
                  <a:pos x="2103" y="1322"/>
                </a:cxn>
                <a:cxn ang="0">
                  <a:pos x="0" y="1228"/>
                </a:cxn>
              </a:cxnLst>
              <a:rect l="0" t="0" r="r" b="b"/>
              <a:pathLst>
                <a:path w="2109" h="1322">
                  <a:moveTo>
                    <a:pt x="0" y="1228"/>
                  </a:moveTo>
                  <a:lnTo>
                    <a:pt x="101" y="0"/>
                  </a:lnTo>
                  <a:lnTo>
                    <a:pt x="1034" y="64"/>
                  </a:lnTo>
                  <a:lnTo>
                    <a:pt x="1938" y="94"/>
                  </a:lnTo>
                  <a:lnTo>
                    <a:pt x="1938" y="123"/>
                  </a:lnTo>
                  <a:lnTo>
                    <a:pt x="1968" y="218"/>
                  </a:lnTo>
                  <a:lnTo>
                    <a:pt x="1955" y="247"/>
                  </a:lnTo>
                  <a:lnTo>
                    <a:pt x="1950" y="313"/>
                  </a:lnTo>
                  <a:lnTo>
                    <a:pt x="1955" y="431"/>
                  </a:lnTo>
                  <a:lnTo>
                    <a:pt x="1980" y="561"/>
                  </a:lnTo>
                  <a:lnTo>
                    <a:pt x="2015" y="596"/>
                  </a:lnTo>
                  <a:lnTo>
                    <a:pt x="2038" y="714"/>
                  </a:lnTo>
                  <a:lnTo>
                    <a:pt x="2044" y="916"/>
                  </a:lnTo>
                  <a:lnTo>
                    <a:pt x="2050" y="957"/>
                  </a:lnTo>
                  <a:lnTo>
                    <a:pt x="2050" y="1028"/>
                  </a:lnTo>
                  <a:lnTo>
                    <a:pt x="2056" y="1056"/>
                  </a:lnTo>
                  <a:lnTo>
                    <a:pt x="2109" y="1205"/>
                  </a:lnTo>
                  <a:lnTo>
                    <a:pt x="2097" y="1258"/>
                  </a:lnTo>
                  <a:lnTo>
                    <a:pt x="2103" y="1322"/>
                  </a:lnTo>
                  <a:lnTo>
                    <a:pt x="0" y="1228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0.6%</a:t>
              </a:r>
            </a:p>
          </p:txBody>
        </p:sp>
        <p:sp>
          <p:nvSpPr>
            <p:cNvPr id="18" name="Freeform 27">
              <a:extLst>
                <a:ext uri="{FF2B5EF4-FFF2-40B4-BE49-F238E27FC236}">
                  <a16:creationId xmlns:a16="http://schemas.microsoft.com/office/drawing/2014/main" id="{B3865777-D830-49C3-8FE9-C0F992834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5866" y="2798066"/>
              <a:ext cx="893111" cy="581321"/>
            </a:xfrm>
            <a:custGeom>
              <a:avLst/>
              <a:gdLst/>
              <a:ahLst/>
              <a:cxnLst>
                <a:cxn ang="0">
                  <a:pos x="0" y="1194"/>
                </a:cxn>
                <a:cxn ang="0">
                  <a:pos x="71" y="396"/>
                </a:cxn>
                <a:cxn ang="0">
                  <a:pos x="100" y="0"/>
                </a:cxn>
                <a:cxn ang="0">
                  <a:pos x="2203" y="94"/>
                </a:cxn>
                <a:cxn ang="0">
                  <a:pos x="2203" y="124"/>
                </a:cxn>
                <a:cxn ang="0">
                  <a:pos x="2185" y="165"/>
                </a:cxn>
                <a:cxn ang="0">
                  <a:pos x="2132" y="219"/>
                </a:cxn>
                <a:cxn ang="0">
                  <a:pos x="2138" y="254"/>
                </a:cxn>
                <a:cxn ang="0">
                  <a:pos x="2238" y="348"/>
                </a:cxn>
                <a:cxn ang="0">
                  <a:pos x="2238" y="1088"/>
                </a:cxn>
                <a:cxn ang="0">
                  <a:pos x="2220" y="1088"/>
                </a:cxn>
                <a:cxn ang="0">
                  <a:pos x="2197" y="1093"/>
                </a:cxn>
                <a:cxn ang="0">
                  <a:pos x="2209" y="1116"/>
                </a:cxn>
                <a:cxn ang="0">
                  <a:pos x="2220" y="1141"/>
                </a:cxn>
                <a:cxn ang="0">
                  <a:pos x="2209" y="1182"/>
                </a:cxn>
                <a:cxn ang="0">
                  <a:pos x="2227" y="1199"/>
                </a:cxn>
                <a:cxn ang="0">
                  <a:pos x="2238" y="1258"/>
                </a:cxn>
                <a:cxn ang="0">
                  <a:pos x="2215" y="1283"/>
                </a:cxn>
                <a:cxn ang="0">
                  <a:pos x="2220" y="1318"/>
                </a:cxn>
                <a:cxn ang="0">
                  <a:pos x="2197" y="1388"/>
                </a:cxn>
                <a:cxn ang="0">
                  <a:pos x="2220" y="1465"/>
                </a:cxn>
                <a:cxn ang="0">
                  <a:pos x="2233" y="1501"/>
                </a:cxn>
                <a:cxn ang="0">
                  <a:pos x="2227" y="1512"/>
                </a:cxn>
                <a:cxn ang="0">
                  <a:pos x="2167" y="1471"/>
                </a:cxn>
                <a:cxn ang="0">
                  <a:pos x="2038" y="1388"/>
                </a:cxn>
                <a:cxn ang="0">
                  <a:pos x="2009" y="1377"/>
                </a:cxn>
                <a:cxn ang="0">
                  <a:pos x="1949" y="1377"/>
                </a:cxn>
                <a:cxn ang="0">
                  <a:pos x="1908" y="1406"/>
                </a:cxn>
                <a:cxn ang="0">
                  <a:pos x="1867" y="1418"/>
                </a:cxn>
                <a:cxn ang="0">
                  <a:pos x="1825" y="1406"/>
                </a:cxn>
                <a:cxn ang="0">
                  <a:pos x="1801" y="1354"/>
                </a:cxn>
                <a:cxn ang="0">
                  <a:pos x="1766" y="1329"/>
                </a:cxn>
                <a:cxn ang="0">
                  <a:pos x="1725" y="1341"/>
                </a:cxn>
                <a:cxn ang="0">
                  <a:pos x="1677" y="1341"/>
                </a:cxn>
                <a:cxn ang="0">
                  <a:pos x="1636" y="1283"/>
                </a:cxn>
                <a:cxn ang="0">
                  <a:pos x="0" y="1194"/>
                </a:cxn>
              </a:cxnLst>
              <a:rect l="0" t="0" r="r" b="b"/>
              <a:pathLst>
                <a:path w="2238" h="1512">
                  <a:moveTo>
                    <a:pt x="0" y="1194"/>
                  </a:moveTo>
                  <a:lnTo>
                    <a:pt x="71" y="396"/>
                  </a:lnTo>
                  <a:lnTo>
                    <a:pt x="100" y="0"/>
                  </a:lnTo>
                  <a:lnTo>
                    <a:pt x="2203" y="94"/>
                  </a:lnTo>
                  <a:lnTo>
                    <a:pt x="2203" y="124"/>
                  </a:lnTo>
                  <a:lnTo>
                    <a:pt x="2185" y="165"/>
                  </a:lnTo>
                  <a:lnTo>
                    <a:pt x="2132" y="219"/>
                  </a:lnTo>
                  <a:lnTo>
                    <a:pt x="2138" y="254"/>
                  </a:lnTo>
                  <a:lnTo>
                    <a:pt x="2238" y="348"/>
                  </a:lnTo>
                  <a:lnTo>
                    <a:pt x="2238" y="1088"/>
                  </a:lnTo>
                  <a:lnTo>
                    <a:pt x="2220" y="1088"/>
                  </a:lnTo>
                  <a:lnTo>
                    <a:pt x="2197" y="1093"/>
                  </a:lnTo>
                  <a:lnTo>
                    <a:pt x="2209" y="1116"/>
                  </a:lnTo>
                  <a:lnTo>
                    <a:pt x="2220" y="1141"/>
                  </a:lnTo>
                  <a:lnTo>
                    <a:pt x="2209" y="1182"/>
                  </a:lnTo>
                  <a:lnTo>
                    <a:pt x="2227" y="1199"/>
                  </a:lnTo>
                  <a:lnTo>
                    <a:pt x="2238" y="1258"/>
                  </a:lnTo>
                  <a:lnTo>
                    <a:pt x="2215" y="1283"/>
                  </a:lnTo>
                  <a:lnTo>
                    <a:pt x="2220" y="1318"/>
                  </a:lnTo>
                  <a:lnTo>
                    <a:pt x="2197" y="1388"/>
                  </a:lnTo>
                  <a:lnTo>
                    <a:pt x="2220" y="1465"/>
                  </a:lnTo>
                  <a:lnTo>
                    <a:pt x="2233" y="1501"/>
                  </a:lnTo>
                  <a:lnTo>
                    <a:pt x="2227" y="1512"/>
                  </a:lnTo>
                  <a:lnTo>
                    <a:pt x="2167" y="1471"/>
                  </a:lnTo>
                  <a:lnTo>
                    <a:pt x="2038" y="1388"/>
                  </a:lnTo>
                  <a:lnTo>
                    <a:pt x="2009" y="1377"/>
                  </a:lnTo>
                  <a:lnTo>
                    <a:pt x="1949" y="1377"/>
                  </a:lnTo>
                  <a:lnTo>
                    <a:pt x="1908" y="1406"/>
                  </a:lnTo>
                  <a:lnTo>
                    <a:pt x="1867" y="1418"/>
                  </a:lnTo>
                  <a:lnTo>
                    <a:pt x="1825" y="1406"/>
                  </a:lnTo>
                  <a:lnTo>
                    <a:pt x="1801" y="1354"/>
                  </a:lnTo>
                  <a:lnTo>
                    <a:pt x="1766" y="1329"/>
                  </a:lnTo>
                  <a:lnTo>
                    <a:pt x="1725" y="1341"/>
                  </a:lnTo>
                  <a:lnTo>
                    <a:pt x="1677" y="1341"/>
                  </a:lnTo>
                  <a:lnTo>
                    <a:pt x="1636" y="1283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C4D79B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1.0%</a:t>
              </a:r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9283AB4A-4168-4FED-A3D3-8673DA086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6978" y="3257554"/>
              <a:ext cx="1055604" cy="504740"/>
            </a:xfrm>
            <a:custGeom>
              <a:avLst/>
              <a:gdLst/>
              <a:ahLst/>
              <a:cxnLst>
                <a:cxn ang="0">
                  <a:pos x="0" y="809"/>
                </a:cxn>
                <a:cxn ang="0">
                  <a:pos x="71" y="0"/>
                </a:cxn>
                <a:cxn ang="0">
                  <a:pos x="1707" y="89"/>
                </a:cxn>
                <a:cxn ang="0">
                  <a:pos x="1748" y="147"/>
                </a:cxn>
                <a:cxn ang="0">
                  <a:pos x="1796" y="147"/>
                </a:cxn>
                <a:cxn ang="0">
                  <a:pos x="1837" y="135"/>
                </a:cxn>
                <a:cxn ang="0">
                  <a:pos x="1872" y="160"/>
                </a:cxn>
                <a:cxn ang="0">
                  <a:pos x="1896" y="212"/>
                </a:cxn>
                <a:cxn ang="0">
                  <a:pos x="1938" y="224"/>
                </a:cxn>
                <a:cxn ang="0">
                  <a:pos x="1979" y="212"/>
                </a:cxn>
                <a:cxn ang="0">
                  <a:pos x="2020" y="183"/>
                </a:cxn>
                <a:cxn ang="0">
                  <a:pos x="2080" y="183"/>
                </a:cxn>
                <a:cxn ang="0">
                  <a:pos x="2109" y="194"/>
                </a:cxn>
                <a:cxn ang="0">
                  <a:pos x="2238" y="277"/>
                </a:cxn>
                <a:cxn ang="0">
                  <a:pos x="2298" y="318"/>
                </a:cxn>
                <a:cxn ang="0">
                  <a:pos x="2304" y="366"/>
                </a:cxn>
                <a:cxn ang="0">
                  <a:pos x="2345" y="389"/>
                </a:cxn>
                <a:cxn ang="0">
                  <a:pos x="2345" y="419"/>
                </a:cxn>
                <a:cxn ang="0">
                  <a:pos x="2327" y="472"/>
                </a:cxn>
                <a:cxn ang="0">
                  <a:pos x="2357" y="502"/>
                </a:cxn>
                <a:cxn ang="0">
                  <a:pos x="2380" y="566"/>
                </a:cxn>
                <a:cxn ang="0">
                  <a:pos x="2410" y="602"/>
                </a:cxn>
                <a:cxn ang="0">
                  <a:pos x="2398" y="632"/>
                </a:cxn>
                <a:cxn ang="0">
                  <a:pos x="2410" y="667"/>
                </a:cxn>
                <a:cxn ang="0">
                  <a:pos x="2458" y="697"/>
                </a:cxn>
                <a:cxn ang="0">
                  <a:pos x="2463" y="731"/>
                </a:cxn>
                <a:cxn ang="0">
                  <a:pos x="2458" y="761"/>
                </a:cxn>
                <a:cxn ang="0">
                  <a:pos x="2446" y="827"/>
                </a:cxn>
                <a:cxn ang="0">
                  <a:pos x="2487" y="850"/>
                </a:cxn>
                <a:cxn ang="0">
                  <a:pos x="2499" y="880"/>
                </a:cxn>
                <a:cxn ang="0">
                  <a:pos x="2475" y="909"/>
                </a:cxn>
                <a:cxn ang="0">
                  <a:pos x="2487" y="944"/>
                </a:cxn>
                <a:cxn ang="0">
                  <a:pos x="2511" y="974"/>
                </a:cxn>
                <a:cxn ang="0">
                  <a:pos x="2499" y="1010"/>
                </a:cxn>
                <a:cxn ang="0">
                  <a:pos x="2511" y="1051"/>
                </a:cxn>
                <a:cxn ang="0">
                  <a:pos x="2522" y="1068"/>
                </a:cxn>
                <a:cxn ang="0">
                  <a:pos x="2540" y="1104"/>
                </a:cxn>
                <a:cxn ang="0">
                  <a:pos x="2575" y="1139"/>
                </a:cxn>
                <a:cxn ang="0">
                  <a:pos x="2582" y="1193"/>
                </a:cxn>
                <a:cxn ang="0">
                  <a:pos x="2628" y="1246"/>
                </a:cxn>
                <a:cxn ang="0">
                  <a:pos x="2646" y="1258"/>
                </a:cxn>
                <a:cxn ang="0">
                  <a:pos x="2641" y="1305"/>
                </a:cxn>
                <a:cxn ang="0">
                  <a:pos x="2641" y="1311"/>
                </a:cxn>
                <a:cxn ang="0">
                  <a:pos x="584" y="1264"/>
                </a:cxn>
                <a:cxn ang="0">
                  <a:pos x="609" y="862"/>
                </a:cxn>
                <a:cxn ang="0">
                  <a:pos x="0" y="809"/>
                </a:cxn>
              </a:cxnLst>
              <a:rect l="0" t="0" r="r" b="b"/>
              <a:pathLst>
                <a:path w="2646" h="1311">
                  <a:moveTo>
                    <a:pt x="0" y="809"/>
                  </a:moveTo>
                  <a:lnTo>
                    <a:pt x="71" y="0"/>
                  </a:lnTo>
                  <a:lnTo>
                    <a:pt x="1707" y="89"/>
                  </a:lnTo>
                  <a:lnTo>
                    <a:pt x="1748" y="147"/>
                  </a:lnTo>
                  <a:lnTo>
                    <a:pt x="1796" y="147"/>
                  </a:lnTo>
                  <a:lnTo>
                    <a:pt x="1837" y="135"/>
                  </a:lnTo>
                  <a:lnTo>
                    <a:pt x="1872" y="160"/>
                  </a:lnTo>
                  <a:lnTo>
                    <a:pt x="1896" y="212"/>
                  </a:lnTo>
                  <a:lnTo>
                    <a:pt x="1938" y="224"/>
                  </a:lnTo>
                  <a:lnTo>
                    <a:pt x="1979" y="212"/>
                  </a:lnTo>
                  <a:lnTo>
                    <a:pt x="2020" y="183"/>
                  </a:lnTo>
                  <a:lnTo>
                    <a:pt x="2080" y="183"/>
                  </a:lnTo>
                  <a:lnTo>
                    <a:pt x="2109" y="194"/>
                  </a:lnTo>
                  <a:lnTo>
                    <a:pt x="2238" y="277"/>
                  </a:lnTo>
                  <a:lnTo>
                    <a:pt x="2298" y="318"/>
                  </a:lnTo>
                  <a:lnTo>
                    <a:pt x="2304" y="366"/>
                  </a:lnTo>
                  <a:lnTo>
                    <a:pt x="2345" y="389"/>
                  </a:lnTo>
                  <a:lnTo>
                    <a:pt x="2345" y="419"/>
                  </a:lnTo>
                  <a:lnTo>
                    <a:pt x="2327" y="472"/>
                  </a:lnTo>
                  <a:lnTo>
                    <a:pt x="2357" y="502"/>
                  </a:lnTo>
                  <a:lnTo>
                    <a:pt x="2380" y="566"/>
                  </a:lnTo>
                  <a:lnTo>
                    <a:pt x="2410" y="602"/>
                  </a:lnTo>
                  <a:lnTo>
                    <a:pt x="2398" y="632"/>
                  </a:lnTo>
                  <a:lnTo>
                    <a:pt x="2410" y="667"/>
                  </a:lnTo>
                  <a:lnTo>
                    <a:pt x="2458" y="697"/>
                  </a:lnTo>
                  <a:lnTo>
                    <a:pt x="2463" y="731"/>
                  </a:lnTo>
                  <a:lnTo>
                    <a:pt x="2458" y="761"/>
                  </a:lnTo>
                  <a:lnTo>
                    <a:pt x="2446" y="827"/>
                  </a:lnTo>
                  <a:lnTo>
                    <a:pt x="2487" y="850"/>
                  </a:lnTo>
                  <a:lnTo>
                    <a:pt x="2499" y="880"/>
                  </a:lnTo>
                  <a:lnTo>
                    <a:pt x="2475" y="909"/>
                  </a:lnTo>
                  <a:lnTo>
                    <a:pt x="2487" y="944"/>
                  </a:lnTo>
                  <a:lnTo>
                    <a:pt x="2511" y="974"/>
                  </a:lnTo>
                  <a:lnTo>
                    <a:pt x="2499" y="1010"/>
                  </a:lnTo>
                  <a:lnTo>
                    <a:pt x="2511" y="1051"/>
                  </a:lnTo>
                  <a:lnTo>
                    <a:pt x="2522" y="1068"/>
                  </a:lnTo>
                  <a:lnTo>
                    <a:pt x="2540" y="1104"/>
                  </a:lnTo>
                  <a:lnTo>
                    <a:pt x="2575" y="1139"/>
                  </a:lnTo>
                  <a:lnTo>
                    <a:pt x="2582" y="1193"/>
                  </a:lnTo>
                  <a:lnTo>
                    <a:pt x="2628" y="1246"/>
                  </a:lnTo>
                  <a:lnTo>
                    <a:pt x="2646" y="1258"/>
                  </a:lnTo>
                  <a:lnTo>
                    <a:pt x="2641" y="1305"/>
                  </a:lnTo>
                  <a:lnTo>
                    <a:pt x="2641" y="1311"/>
                  </a:lnTo>
                  <a:lnTo>
                    <a:pt x="584" y="1264"/>
                  </a:lnTo>
                  <a:lnTo>
                    <a:pt x="609" y="862"/>
                  </a:lnTo>
                  <a:lnTo>
                    <a:pt x="0" y="80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FFFFFF"/>
                  </a:highlight>
                  <a:uLnTx/>
                  <a:uFillTx/>
                  <a:cs typeface="Arial" pitchFamily="34" charset="0"/>
                </a:rPr>
                <a:t>0.5%</a:t>
              </a:r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968836DC-C595-41D5-B651-F9878F37D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2803" y="3743729"/>
              <a:ext cx="948479" cy="491976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2128" y="47"/>
                </a:cxn>
                <a:cxn ang="0">
                  <a:pos x="2263" y="154"/>
                </a:cxn>
                <a:cxn ang="0">
                  <a:pos x="2222" y="200"/>
                </a:cxn>
                <a:cxn ang="0">
                  <a:pos x="2216" y="248"/>
                </a:cxn>
                <a:cxn ang="0">
                  <a:pos x="2234" y="278"/>
                </a:cxn>
                <a:cxn ang="0">
                  <a:pos x="2270" y="289"/>
                </a:cxn>
                <a:cxn ang="0">
                  <a:pos x="2287" y="360"/>
                </a:cxn>
                <a:cxn ang="0">
                  <a:pos x="2323" y="384"/>
                </a:cxn>
                <a:cxn ang="0">
                  <a:pos x="2352" y="390"/>
                </a:cxn>
                <a:cxn ang="0">
                  <a:pos x="2364" y="402"/>
                </a:cxn>
                <a:cxn ang="0">
                  <a:pos x="2376" y="1275"/>
                </a:cxn>
                <a:cxn ang="0">
                  <a:pos x="0" y="1229"/>
                </a:cxn>
                <a:cxn ang="0">
                  <a:pos x="71" y="0"/>
                </a:cxn>
              </a:cxnLst>
              <a:rect l="0" t="0" r="r" b="b"/>
              <a:pathLst>
                <a:path w="2376" h="1275">
                  <a:moveTo>
                    <a:pt x="71" y="0"/>
                  </a:moveTo>
                  <a:lnTo>
                    <a:pt x="2128" y="47"/>
                  </a:lnTo>
                  <a:lnTo>
                    <a:pt x="2263" y="154"/>
                  </a:lnTo>
                  <a:lnTo>
                    <a:pt x="2222" y="200"/>
                  </a:lnTo>
                  <a:lnTo>
                    <a:pt x="2216" y="248"/>
                  </a:lnTo>
                  <a:lnTo>
                    <a:pt x="2234" y="278"/>
                  </a:lnTo>
                  <a:lnTo>
                    <a:pt x="2270" y="289"/>
                  </a:lnTo>
                  <a:lnTo>
                    <a:pt x="2287" y="360"/>
                  </a:lnTo>
                  <a:lnTo>
                    <a:pt x="2323" y="384"/>
                  </a:lnTo>
                  <a:lnTo>
                    <a:pt x="2352" y="390"/>
                  </a:lnTo>
                  <a:lnTo>
                    <a:pt x="2364" y="402"/>
                  </a:lnTo>
                  <a:lnTo>
                    <a:pt x="2376" y="1275"/>
                  </a:lnTo>
                  <a:lnTo>
                    <a:pt x="0" y="122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>
                  <a:cs typeface="Arial" pitchFamily="34" charset="0"/>
                </a:rPr>
                <a:t>0.1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21" name="Freeform 34">
              <a:extLst>
                <a:ext uri="{FF2B5EF4-FFF2-40B4-BE49-F238E27FC236}">
                  <a16:creationId xmlns:a16="http://schemas.microsoft.com/office/drawing/2014/main" id="{FAB02489-83C5-4619-B212-8F67A8124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012" y="4207858"/>
              <a:ext cx="1101343" cy="546512"/>
            </a:xfrm>
            <a:custGeom>
              <a:avLst/>
              <a:gdLst/>
              <a:ahLst/>
              <a:cxnLst>
                <a:cxn ang="0">
                  <a:pos x="324" y="25"/>
                </a:cxn>
                <a:cxn ang="0">
                  <a:pos x="0" y="202"/>
                </a:cxn>
                <a:cxn ang="0">
                  <a:pos x="940" y="1035"/>
                </a:cxn>
                <a:cxn ang="0">
                  <a:pos x="993" y="1052"/>
                </a:cxn>
                <a:cxn ang="0">
                  <a:pos x="1063" y="1123"/>
                </a:cxn>
                <a:cxn ang="0">
                  <a:pos x="1151" y="1100"/>
                </a:cxn>
                <a:cxn ang="0">
                  <a:pos x="1199" y="1141"/>
                </a:cxn>
                <a:cxn ang="0">
                  <a:pos x="1217" y="1189"/>
                </a:cxn>
                <a:cxn ang="0">
                  <a:pos x="1311" y="1206"/>
                </a:cxn>
                <a:cxn ang="0">
                  <a:pos x="1364" y="1224"/>
                </a:cxn>
                <a:cxn ang="0">
                  <a:pos x="1400" y="1212"/>
                </a:cxn>
                <a:cxn ang="0">
                  <a:pos x="1453" y="1260"/>
                </a:cxn>
                <a:cxn ang="0">
                  <a:pos x="1559" y="1242"/>
                </a:cxn>
                <a:cxn ang="0">
                  <a:pos x="1595" y="1288"/>
                </a:cxn>
                <a:cxn ang="0">
                  <a:pos x="1607" y="1336"/>
                </a:cxn>
                <a:cxn ang="0">
                  <a:pos x="1678" y="1306"/>
                </a:cxn>
                <a:cxn ang="0">
                  <a:pos x="1790" y="1359"/>
                </a:cxn>
                <a:cxn ang="0">
                  <a:pos x="1838" y="1336"/>
                </a:cxn>
                <a:cxn ang="0">
                  <a:pos x="1866" y="1354"/>
                </a:cxn>
                <a:cxn ang="0">
                  <a:pos x="1873" y="1407"/>
                </a:cxn>
                <a:cxn ang="0">
                  <a:pos x="1891" y="1371"/>
                </a:cxn>
                <a:cxn ang="0">
                  <a:pos x="1950" y="1318"/>
                </a:cxn>
                <a:cxn ang="0">
                  <a:pos x="1967" y="1347"/>
                </a:cxn>
                <a:cxn ang="0">
                  <a:pos x="2020" y="1359"/>
                </a:cxn>
                <a:cxn ang="0">
                  <a:pos x="2056" y="1347"/>
                </a:cxn>
                <a:cxn ang="0">
                  <a:pos x="2061" y="1359"/>
                </a:cxn>
                <a:cxn ang="0">
                  <a:pos x="2145" y="1413"/>
                </a:cxn>
                <a:cxn ang="0">
                  <a:pos x="2221" y="1359"/>
                </a:cxn>
                <a:cxn ang="0">
                  <a:pos x="2351" y="1329"/>
                </a:cxn>
                <a:cxn ang="0">
                  <a:pos x="2404" y="1324"/>
                </a:cxn>
                <a:cxn ang="0">
                  <a:pos x="2523" y="1324"/>
                </a:cxn>
                <a:cxn ang="0">
                  <a:pos x="2693" y="1400"/>
                </a:cxn>
                <a:cxn ang="0">
                  <a:pos x="2735" y="1425"/>
                </a:cxn>
                <a:cxn ang="0">
                  <a:pos x="2759" y="710"/>
                </a:cxn>
                <a:cxn ang="0">
                  <a:pos x="2700" y="71"/>
                </a:cxn>
              </a:cxnLst>
              <a:rect l="0" t="0" r="r" b="b"/>
              <a:pathLst>
                <a:path w="2759" h="1425">
                  <a:moveTo>
                    <a:pt x="2700" y="71"/>
                  </a:moveTo>
                  <a:lnTo>
                    <a:pt x="324" y="25"/>
                  </a:lnTo>
                  <a:lnTo>
                    <a:pt x="12" y="0"/>
                  </a:lnTo>
                  <a:lnTo>
                    <a:pt x="0" y="202"/>
                  </a:lnTo>
                  <a:lnTo>
                    <a:pt x="968" y="255"/>
                  </a:lnTo>
                  <a:lnTo>
                    <a:pt x="940" y="1035"/>
                  </a:lnTo>
                  <a:lnTo>
                    <a:pt x="975" y="1040"/>
                  </a:lnTo>
                  <a:lnTo>
                    <a:pt x="993" y="1052"/>
                  </a:lnTo>
                  <a:lnTo>
                    <a:pt x="1039" y="1118"/>
                  </a:lnTo>
                  <a:lnTo>
                    <a:pt x="1063" y="1123"/>
                  </a:lnTo>
                  <a:lnTo>
                    <a:pt x="1128" y="1118"/>
                  </a:lnTo>
                  <a:lnTo>
                    <a:pt x="1151" y="1100"/>
                  </a:lnTo>
                  <a:lnTo>
                    <a:pt x="1187" y="1118"/>
                  </a:lnTo>
                  <a:lnTo>
                    <a:pt x="1199" y="1141"/>
                  </a:lnTo>
                  <a:lnTo>
                    <a:pt x="1199" y="1153"/>
                  </a:lnTo>
                  <a:lnTo>
                    <a:pt x="1217" y="1189"/>
                  </a:lnTo>
                  <a:lnTo>
                    <a:pt x="1222" y="1194"/>
                  </a:lnTo>
                  <a:lnTo>
                    <a:pt x="1311" y="1206"/>
                  </a:lnTo>
                  <a:lnTo>
                    <a:pt x="1346" y="1224"/>
                  </a:lnTo>
                  <a:lnTo>
                    <a:pt x="1364" y="1224"/>
                  </a:lnTo>
                  <a:lnTo>
                    <a:pt x="1371" y="1217"/>
                  </a:lnTo>
                  <a:lnTo>
                    <a:pt x="1400" y="1212"/>
                  </a:lnTo>
                  <a:lnTo>
                    <a:pt x="1417" y="1242"/>
                  </a:lnTo>
                  <a:lnTo>
                    <a:pt x="1453" y="1260"/>
                  </a:lnTo>
                  <a:lnTo>
                    <a:pt x="1477" y="1235"/>
                  </a:lnTo>
                  <a:lnTo>
                    <a:pt x="1559" y="1242"/>
                  </a:lnTo>
                  <a:lnTo>
                    <a:pt x="1565" y="1260"/>
                  </a:lnTo>
                  <a:lnTo>
                    <a:pt x="1595" y="1288"/>
                  </a:lnTo>
                  <a:lnTo>
                    <a:pt x="1607" y="1295"/>
                  </a:lnTo>
                  <a:lnTo>
                    <a:pt x="1607" y="1336"/>
                  </a:lnTo>
                  <a:lnTo>
                    <a:pt x="1666" y="1354"/>
                  </a:lnTo>
                  <a:lnTo>
                    <a:pt x="1678" y="1306"/>
                  </a:lnTo>
                  <a:lnTo>
                    <a:pt x="1707" y="1301"/>
                  </a:lnTo>
                  <a:lnTo>
                    <a:pt x="1790" y="1359"/>
                  </a:lnTo>
                  <a:lnTo>
                    <a:pt x="1795" y="1359"/>
                  </a:lnTo>
                  <a:lnTo>
                    <a:pt x="1838" y="1336"/>
                  </a:lnTo>
                  <a:lnTo>
                    <a:pt x="1861" y="1336"/>
                  </a:lnTo>
                  <a:lnTo>
                    <a:pt x="1866" y="1354"/>
                  </a:lnTo>
                  <a:lnTo>
                    <a:pt x="1861" y="1383"/>
                  </a:lnTo>
                  <a:lnTo>
                    <a:pt x="1873" y="1407"/>
                  </a:lnTo>
                  <a:lnTo>
                    <a:pt x="1896" y="1395"/>
                  </a:lnTo>
                  <a:lnTo>
                    <a:pt x="1891" y="1371"/>
                  </a:lnTo>
                  <a:lnTo>
                    <a:pt x="1914" y="1336"/>
                  </a:lnTo>
                  <a:lnTo>
                    <a:pt x="1950" y="1318"/>
                  </a:lnTo>
                  <a:lnTo>
                    <a:pt x="1962" y="1318"/>
                  </a:lnTo>
                  <a:lnTo>
                    <a:pt x="1967" y="1347"/>
                  </a:lnTo>
                  <a:lnTo>
                    <a:pt x="2003" y="1359"/>
                  </a:lnTo>
                  <a:lnTo>
                    <a:pt x="2020" y="1359"/>
                  </a:lnTo>
                  <a:lnTo>
                    <a:pt x="2032" y="1342"/>
                  </a:lnTo>
                  <a:lnTo>
                    <a:pt x="2056" y="1347"/>
                  </a:lnTo>
                  <a:lnTo>
                    <a:pt x="2061" y="1354"/>
                  </a:lnTo>
                  <a:lnTo>
                    <a:pt x="2061" y="1359"/>
                  </a:lnTo>
                  <a:lnTo>
                    <a:pt x="2097" y="1377"/>
                  </a:lnTo>
                  <a:lnTo>
                    <a:pt x="2145" y="1413"/>
                  </a:lnTo>
                  <a:lnTo>
                    <a:pt x="2198" y="1371"/>
                  </a:lnTo>
                  <a:lnTo>
                    <a:pt x="2221" y="1359"/>
                  </a:lnTo>
                  <a:lnTo>
                    <a:pt x="2292" y="1354"/>
                  </a:lnTo>
                  <a:lnTo>
                    <a:pt x="2351" y="1329"/>
                  </a:lnTo>
                  <a:lnTo>
                    <a:pt x="2375" y="1324"/>
                  </a:lnTo>
                  <a:lnTo>
                    <a:pt x="2404" y="1324"/>
                  </a:lnTo>
                  <a:lnTo>
                    <a:pt x="2475" y="1336"/>
                  </a:lnTo>
                  <a:lnTo>
                    <a:pt x="2523" y="1324"/>
                  </a:lnTo>
                  <a:lnTo>
                    <a:pt x="2534" y="1318"/>
                  </a:lnTo>
                  <a:lnTo>
                    <a:pt x="2693" y="1400"/>
                  </a:lnTo>
                  <a:lnTo>
                    <a:pt x="2723" y="1407"/>
                  </a:lnTo>
                  <a:lnTo>
                    <a:pt x="2735" y="1425"/>
                  </a:lnTo>
                  <a:lnTo>
                    <a:pt x="2753" y="1425"/>
                  </a:lnTo>
                  <a:lnTo>
                    <a:pt x="2759" y="710"/>
                  </a:lnTo>
                  <a:lnTo>
                    <a:pt x="2700" y="273"/>
                  </a:lnTo>
                  <a:lnTo>
                    <a:pt x="2700" y="71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0.9%</a:t>
              </a:r>
            </a:p>
          </p:txBody>
        </p:sp>
        <p:sp>
          <p:nvSpPr>
            <p:cNvPr id="22" name="Freeform 35">
              <a:extLst>
                <a:ext uri="{FF2B5EF4-FFF2-40B4-BE49-F238E27FC236}">
                  <a16:creationId xmlns:a16="http://schemas.microsoft.com/office/drawing/2014/main" id="{19067BE7-34A8-4601-9902-6CC21A432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535" y="4284439"/>
              <a:ext cx="1792239" cy="1683626"/>
            </a:xfrm>
            <a:custGeom>
              <a:avLst/>
              <a:gdLst/>
              <a:ahLst/>
              <a:cxnLst>
                <a:cxn ang="0">
                  <a:pos x="4076" y="1198"/>
                </a:cxn>
                <a:cxn ang="0">
                  <a:pos x="3787" y="1122"/>
                </a:cxn>
                <a:cxn ang="0">
                  <a:pos x="3604" y="1157"/>
                </a:cxn>
                <a:cxn ang="0">
                  <a:pos x="3444" y="1157"/>
                </a:cxn>
                <a:cxn ang="0">
                  <a:pos x="3403" y="1157"/>
                </a:cxn>
                <a:cxn ang="0">
                  <a:pos x="3333" y="1116"/>
                </a:cxn>
                <a:cxn ang="0">
                  <a:pos x="3256" y="1205"/>
                </a:cxn>
                <a:cxn ang="0">
                  <a:pos x="3221" y="1134"/>
                </a:cxn>
                <a:cxn ang="0">
                  <a:pos x="3061" y="1104"/>
                </a:cxn>
                <a:cxn ang="0">
                  <a:pos x="2978" y="1086"/>
                </a:cxn>
                <a:cxn ang="0">
                  <a:pos x="2836" y="1058"/>
                </a:cxn>
                <a:cxn ang="0">
                  <a:pos x="2747" y="1022"/>
                </a:cxn>
                <a:cxn ang="0">
                  <a:pos x="2600" y="987"/>
                </a:cxn>
                <a:cxn ang="0">
                  <a:pos x="2534" y="898"/>
                </a:cxn>
                <a:cxn ang="0">
                  <a:pos x="2376" y="850"/>
                </a:cxn>
                <a:cxn ang="0">
                  <a:pos x="1383" y="0"/>
                </a:cxn>
                <a:cxn ang="0">
                  <a:pos x="0" y="1707"/>
                </a:cxn>
                <a:cxn ang="0">
                  <a:pos x="18" y="1784"/>
                </a:cxn>
                <a:cxn ang="0">
                  <a:pos x="125" y="1931"/>
                </a:cxn>
                <a:cxn ang="0">
                  <a:pos x="544" y="2344"/>
                </a:cxn>
                <a:cxn ang="0">
                  <a:pos x="603" y="2486"/>
                </a:cxn>
                <a:cxn ang="0">
                  <a:pos x="898" y="2917"/>
                </a:cxn>
                <a:cxn ang="0">
                  <a:pos x="1176" y="2965"/>
                </a:cxn>
                <a:cxn ang="0">
                  <a:pos x="1329" y="2722"/>
                </a:cxn>
                <a:cxn ang="0">
                  <a:pos x="1425" y="2694"/>
                </a:cxn>
                <a:cxn ang="0">
                  <a:pos x="1595" y="2747"/>
                </a:cxn>
                <a:cxn ang="0">
                  <a:pos x="1778" y="2835"/>
                </a:cxn>
                <a:cxn ang="0">
                  <a:pos x="1838" y="2876"/>
                </a:cxn>
                <a:cxn ang="0">
                  <a:pos x="1991" y="3072"/>
                </a:cxn>
                <a:cxn ang="0">
                  <a:pos x="2234" y="3538"/>
                </a:cxn>
                <a:cxn ang="0">
                  <a:pos x="2376" y="3698"/>
                </a:cxn>
                <a:cxn ang="0">
                  <a:pos x="2435" y="3939"/>
                </a:cxn>
                <a:cxn ang="0">
                  <a:pos x="2641" y="4188"/>
                </a:cxn>
                <a:cxn ang="0">
                  <a:pos x="3008" y="4306"/>
                </a:cxn>
                <a:cxn ang="0">
                  <a:pos x="3208" y="4335"/>
                </a:cxn>
                <a:cxn ang="0">
                  <a:pos x="3185" y="4276"/>
                </a:cxn>
                <a:cxn ang="0">
                  <a:pos x="3114" y="3857"/>
                </a:cxn>
                <a:cxn ang="0">
                  <a:pos x="3084" y="3798"/>
                </a:cxn>
                <a:cxn ang="0">
                  <a:pos x="3173" y="3650"/>
                </a:cxn>
                <a:cxn ang="0">
                  <a:pos x="3196" y="3586"/>
                </a:cxn>
                <a:cxn ang="0">
                  <a:pos x="3256" y="3444"/>
                </a:cxn>
                <a:cxn ang="0">
                  <a:pos x="3315" y="3444"/>
                </a:cxn>
                <a:cxn ang="0">
                  <a:pos x="3350" y="3384"/>
                </a:cxn>
                <a:cxn ang="0">
                  <a:pos x="3397" y="3373"/>
                </a:cxn>
                <a:cxn ang="0">
                  <a:pos x="3485" y="3325"/>
                </a:cxn>
                <a:cxn ang="0">
                  <a:pos x="3533" y="3242"/>
                </a:cxn>
                <a:cxn ang="0">
                  <a:pos x="3569" y="3272"/>
                </a:cxn>
                <a:cxn ang="0">
                  <a:pos x="3923" y="3089"/>
                </a:cxn>
                <a:cxn ang="0">
                  <a:pos x="3994" y="2889"/>
                </a:cxn>
                <a:cxn ang="0">
                  <a:pos x="4065" y="2864"/>
                </a:cxn>
                <a:cxn ang="0">
                  <a:pos x="4307" y="2829"/>
                </a:cxn>
                <a:cxn ang="0">
                  <a:pos x="4378" y="2793"/>
                </a:cxn>
                <a:cxn ang="0">
                  <a:pos x="4413" y="2699"/>
                </a:cxn>
                <a:cxn ang="0">
                  <a:pos x="4425" y="2528"/>
                </a:cxn>
                <a:cxn ang="0">
                  <a:pos x="4472" y="2392"/>
                </a:cxn>
                <a:cxn ang="0">
                  <a:pos x="4449" y="2174"/>
                </a:cxn>
                <a:cxn ang="0">
                  <a:pos x="4413" y="2085"/>
                </a:cxn>
                <a:cxn ang="0">
                  <a:pos x="4367" y="1949"/>
                </a:cxn>
                <a:cxn ang="0">
                  <a:pos x="4289" y="1258"/>
                </a:cxn>
                <a:cxn ang="0">
                  <a:pos x="4136" y="1223"/>
                </a:cxn>
              </a:cxnLst>
              <a:rect l="0" t="0" r="r" b="b"/>
              <a:pathLst>
                <a:path w="4490" h="4377">
                  <a:moveTo>
                    <a:pt x="4136" y="1223"/>
                  </a:moveTo>
                  <a:lnTo>
                    <a:pt x="4118" y="1223"/>
                  </a:lnTo>
                  <a:lnTo>
                    <a:pt x="4106" y="1205"/>
                  </a:lnTo>
                  <a:lnTo>
                    <a:pt x="4076" y="1198"/>
                  </a:lnTo>
                  <a:lnTo>
                    <a:pt x="3917" y="1116"/>
                  </a:lnTo>
                  <a:lnTo>
                    <a:pt x="3906" y="1122"/>
                  </a:lnTo>
                  <a:lnTo>
                    <a:pt x="3858" y="1134"/>
                  </a:lnTo>
                  <a:lnTo>
                    <a:pt x="3787" y="1122"/>
                  </a:lnTo>
                  <a:lnTo>
                    <a:pt x="3758" y="1122"/>
                  </a:lnTo>
                  <a:lnTo>
                    <a:pt x="3734" y="1127"/>
                  </a:lnTo>
                  <a:lnTo>
                    <a:pt x="3675" y="1152"/>
                  </a:lnTo>
                  <a:lnTo>
                    <a:pt x="3604" y="1157"/>
                  </a:lnTo>
                  <a:lnTo>
                    <a:pt x="3581" y="1169"/>
                  </a:lnTo>
                  <a:lnTo>
                    <a:pt x="3528" y="1211"/>
                  </a:lnTo>
                  <a:lnTo>
                    <a:pt x="3480" y="1175"/>
                  </a:lnTo>
                  <a:lnTo>
                    <a:pt x="3444" y="1157"/>
                  </a:lnTo>
                  <a:lnTo>
                    <a:pt x="3444" y="1152"/>
                  </a:lnTo>
                  <a:lnTo>
                    <a:pt x="3439" y="1145"/>
                  </a:lnTo>
                  <a:lnTo>
                    <a:pt x="3415" y="1140"/>
                  </a:lnTo>
                  <a:lnTo>
                    <a:pt x="3403" y="1157"/>
                  </a:lnTo>
                  <a:lnTo>
                    <a:pt x="3386" y="1157"/>
                  </a:lnTo>
                  <a:lnTo>
                    <a:pt x="3350" y="1145"/>
                  </a:lnTo>
                  <a:lnTo>
                    <a:pt x="3345" y="1116"/>
                  </a:lnTo>
                  <a:lnTo>
                    <a:pt x="3333" y="1116"/>
                  </a:lnTo>
                  <a:lnTo>
                    <a:pt x="3297" y="1134"/>
                  </a:lnTo>
                  <a:lnTo>
                    <a:pt x="3274" y="1169"/>
                  </a:lnTo>
                  <a:lnTo>
                    <a:pt x="3279" y="1193"/>
                  </a:lnTo>
                  <a:lnTo>
                    <a:pt x="3256" y="1205"/>
                  </a:lnTo>
                  <a:lnTo>
                    <a:pt x="3244" y="1181"/>
                  </a:lnTo>
                  <a:lnTo>
                    <a:pt x="3249" y="1152"/>
                  </a:lnTo>
                  <a:lnTo>
                    <a:pt x="3244" y="1134"/>
                  </a:lnTo>
                  <a:lnTo>
                    <a:pt x="3221" y="1134"/>
                  </a:lnTo>
                  <a:lnTo>
                    <a:pt x="3178" y="1157"/>
                  </a:lnTo>
                  <a:lnTo>
                    <a:pt x="3173" y="1157"/>
                  </a:lnTo>
                  <a:lnTo>
                    <a:pt x="3090" y="1099"/>
                  </a:lnTo>
                  <a:lnTo>
                    <a:pt x="3061" y="1104"/>
                  </a:lnTo>
                  <a:lnTo>
                    <a:pt x="3049" y="1152"/>
                  </a:lnTo>
                  <a:lnTo>
                    <a:pt x="2990" y="1134"/>
                  </a:lnTo>
                  <a:lnTo>
                    <a:pt x="2990" y="1093"/>
                  </a:lnTo>
                  <a:lnTo>
                    <a:pt x="2978" y="1086"/>
                  </a:lnTo>
                  <a:lnTo>
                    <a:pt x="2948" y="1058"/>
                  </a:lnTo>
                  <a:lnTo>
                    <a:pt x="2942" y="1040"/>
                  </a:lnTo>
                  <a:lnTo>
                    <a:pt x="2860" y="1033"/>
                  </a:lnTo>
                  <a:lnTo>
                    <a:pt x="2836" y="1058"/>
                  </a:lnTo>
                  <a:lnTo>
                    <a:pt x="2800" y="1040"/>
                  </a:lnTo>
                  <a:lnTo>
                    <a:pt x="2783" y="1010"/>
                  </a:lnTo>
                  <a:lnTo>
                    <a:pt x="2754" y="1015"/>
                  </a:lnTo>
                  <a:lnTo>
                    <a:pt x="2747" y="1022"/>
                  </a:lnTo>
                  <a:lnTo>
                    <a:pt x="2729" y="1022"/>
                  </a:lnTo>
                  <a:lnTo>
                    <a:pt x="2694" y="1004"/>
                  </a:lnTo>
                  <a:lnTo>
                    <a:pt x="2605" y="992"/>
                  </a:lnTo>
                  <a:lnTo>
                    <a:pt x="2600" y="987"/>
                  </a:lnTo>
                  <a:lnTo>
                    <a:pt x="2582" y="951"/>
                  </a:lnTo>
                  <a:lnTo>
                    <a:pt x="2582" y="939"/>
                  </a:lnTo>
                  <a:lnTo>
                    <a:pt x="2570" y="916"/>
                  </a:lnTo>
                  <a:lnTo>
                    <a:pt x="2534" y="898"/>
                  </a:lnTo>
                  <a:lnTo>
                    <a:pt x="2511" y="916"/>
                  </a:lnTo>
                  <a:lnTo>
                    <a:pt x="2446" y="921"/>
                  </a:lnTo>
                  <a:lnTo>
                    <a:pt x="2422" y="916"/>
                  </a:lnTo>
                  <a:lnTo>
                    <a:pt x="2376" y="850"/>
                  </a:lnTo>
                  <a:lnTo>
                    <a:pt x="2358" y="838"/>
                  </a:lnTo>
                  <a:lnTo>
                    <a:pt x="2323" y="833"/>
                  </a:lnTo>
                  <a:lnTo>
                    <a:pt x="2351" y="53"/>
                  </a:lnTo>
                  <a:lnTo>
                    <a:pt x="1383" y="0"/>
                  </a:lnTo>
                  <a:lnTo>
                    <a:pt x="1365" y="0"/>
                  </a:lnTo>
                  <a:lnTo>
                    <a:pt x="1217" y="1819"/>
                  </a:lnTo>
                  <a:lnTo>
                    <a:pt x="6" y="1700"/>
                  </a:lnTo>
                  <a:lnTo>
                    <a:pt x="0" y="1707"/>
                  </a:lnTo>
                  <a:lnTo>
                    <a:pt x="13" y="1718"/>
                  </a:lnTo>
                  <a:lnTo>
                    <a:pt x="18" y="1730"/>
                  </a:lnTo>
                  <a:lnTo>
                    <a:pt x="0" y="1754"/>
                  </a:lnTo>
                  <a:lnTo>
                    <a:pt x="18" y="1784"/>
                  </a:lnTo>
                  <a:lnTo>
                    <a:pt x="18" y="1789"/>
                  </a:lnTo>
                  <a:lnTo>
                    <a:pt x="83" y="1831"/>
                  </a:lnTo>
                  <a:lnTo>
                    <a:pt x="95" y="1878"/>
                  </a:lnTo>
                  <a:lnTo>
                    <a:pt x="125" y="1931"/>
                  </a:lnTo>
                  <a:lnTo>
                    <a:pt x="190" y="1973"/>
                  </a:lnTo>
                  <a:lnTo>
                    <a:pt x="373" y="2197"/>
                  </a:lnTo>
                  <a:lnTo>
                    <a:pt x="532" y="2321"/>
                  </a:lnTo>
                  <a:lnTo>
                    <a:pt x="544" y="2344"/>
                  </a:lnTo>
                  <a:lnTo>
                    <a:pt x="556" y="2374"/>
                  </a:lnTo>
                  <a:lnTo>
                    <a:pt x="550" y="2410"/>
                  </a:lnTo>
                  <a:lnTo>
                    <a:pt x="561" y="2428"/>
                  </a:lnTo>
                  <a:lnTo>
                    <a:pt x="603" y="2486"/>
                  </a:lnTo>
                  <a:lnTo>
                    <a:pt x="597" y="2610"/>
                  </a:lnTo>
                  <a:lnTo>
                    <a:pt x="609" y="2658"/>
                  </a:lnTo>
                  <a:lnTo>
                    <a:pt x="662" y="2747"/>
                  </a:lnTo>
                  <a:lnTo>
                    <a:pt x="898" y="2917"/>
                  </a:lnTo>
                  <a:lnTo>
                    <a:pt x="1063" y="3018"/>
                  </a:lnTo>
                  <a:lnTo>
                    <a:pt x="1106" y="3024"/>
                  </a:lnTo>
                  <a:lnTo>
                    <a:pt x="1134" y="3013"/>
                  </a:lnTo>
                  <a:lnTo>
                    <a:pt x="1176" y="2965"/>
                  </a:lnTo>
                  <a:lnTo>
                    <a:pt x="1200" y="2947"/>
                  </a:lnTo>
                  <a:lnTo>
                    <a:pt x="1271" y="2782"/>
                  </a:lnTo>
                  <a:lnTo>
                    <a:pt x="1306" y="2735"/>
                  </a:lnTo>
                  <a:lnTo>
                    <a:pt x="1329" y="2722"/>
                  </a:lnTo>
                  <a:lnTo>
                    <a:pt x="1383" y="2735"/>
                  </a:lnTo>
                  <a:lnTo>
                    <a:pt x="1395" y="2735"/>
                  </a:lnTo>
                  <a:lnTo>
                    <a:pt x="1407" y="2711"/>
                  </a:lnTo>
                  <a:lnTo>
                    <a:pt x="1425" y="2694"/>
                  </a:lnTo>
                  <a:lnTo>
                    <a:pt x="1454" y="2705"/>
                  </a:lnTo>
                  <a:lnTo>
                    <a:pt x="1484" y="2722"/>
                  </a:lnTo>
                  <a:lnTo>
                    <a:pt x="1578" y="2735"/>
                  </a:lnTo>
                  <a:lnTo>
                    <a:pt x="1595" y="2747"/>
                  </a:lnTo>
                  <a:lnTo>
                    <a:pt x="1661" y="2765"/>
                  </a:lnTo>
                  <a:lnTo>
                    <a:pt x="1690" y="2752"/>
                  </a:lnTo>
                  <a:lnTo>
                    <a:pt x="1761" y="2793"/>
                  </a:lnTo>
                  <a:lnTo>
                    <a:pt x="1778" y="2835"/>
                  </a:lnTo>
                  <a:lnTo>
                    <a:pt x="1791" y="2835"/>
                  </a:lnTo>
                  <a:lnTo>
                    <a:pt x="1796" y="2853"/>
                  </a:lnTo>
                  <a:lnTo>
                    <a:pt x="1808" y="2859"/>
                  </a:lnTo>
                  <a:lnTo>
                    <a:pt x="1838" y="2876"/>
                  </a:lnTo>
                  <a:lnTo>
                    <a:pt x="1885" y="2935"/>
                  </a:lnTo>
                  <a:lnTo>
                    <a:pt x="1950" y="2995"/>
                  </a:lnTo>
                  <a:lnTo>
                    <a:pt x="1986" y="3048"/>
                  </a:lnTo>
                  <a:lnTo>
                    <a:pt x="1991" y="3072"/>
                  </a:lnTo>
                  <a:lnTo>
                    <a:pt x="2098" y="3325"/>
                  </a:lnTo>
                  <a:lnTo>
                    <a:pt x="2110" y="3373"/>
                  </a:lnTo>
                  <a:lnTo>
                    <a:pt x="2227" y="3508"/>
                  </a:lnTo>
                  <a:lnTo>
                    <a:pt x="2234" y="3538"/>
                  </a:lnTo>
                  <a:lnTo>
                    <a:pt x="2310" y="3621"/>
                  </a:lnTo>
                  <a:lnTo>
                    <a:pt x="2334" y="3639"/>
                  </a:lnTo>
                  <a:lnTo>
                    <a:pt x="2369" y="3673"/>
                  </a:lnTo>
                  <a:lnTo>
                    <a:pt x="2376" y="3698"/>
                  </a:lnTo>
                  <a:lnTo>
                    <a:pt x="2369" y="3780"/>
                  </a:lnTo>
                  <a:lnTo>
                    <a:pt x="2394" y="3810"/>
                  </a:lnTo>
                  <a:lnTo>
                    <a:pt x="2405" y="3911"/>
                  </a:lnTo>
                  <a:lnTo>
                    <a:pt x="2435" y="3939"/>
                  </a:lnTo>
                  <a:lnTo>
                    <a:pt x="2511" y="4094"/>
                  </a:lnTo>
                  <a:lnTo>
                    <a:pt x="2523" y="4141"/>
                  </a:lnTo>
                  <a:lnTo>
                    <a:pt x="2577" y="4147"/>
                  </a:lnTo>
                  <a:lnTo>
                    <a:pt x="2641" y="4188"/>
                  </a:lnTo>
                  <a:lnTo>
                    <a:pt x="2712" y="4211"/>
                  </a:lnTo>
                  <a:lnTo>
                    <a:pt x="2825" y="4282"/>
                  </a:lnTo>
                  <a:lnTo>
                    <a:pt x="2978" y="4294"/>
                  </a:lnTo>
                  <a:lnTo>
                    <a:pt x="3008" y="4306"/>
                  </a:lnTo>
                  <a:lnTo>
                    <a:pt x="3090" y="4360"/>
                  </a:lnTo>
                  <a:lnTo>
                    <a:pt x="3132" y="4377"/>
                  </a:lnTo>
                  <a:lnTo>
                    <a:pt x="3173" y="4330"/>
                  </a:lnTo>
                  <a:lnTo>
                    <a:pt x="3208" y="4335"/>
                  </a:lnTo>
                  <a:lnTo>
                    <a:pt x="3214" y="4324"/>
                  </a:lnTo>
                  <a:lnTo>
                    <a:pt x="3214" y="4306"/>
                  </a:lnTo>
                  <a:lnTo>
                    <a:pt x="3178" y="4289"/>
                  </a:lnTo>
                  <a:lnTo>
                    <a:pt x="3185" y="4276"/>
                  </a:lnTo>
                  <a:lnTo>
                    <a:pt x="3150" y="4235"/>
                  </a:lnTo>
                  <a:lnTo>
                    <a:pt x="3102" y="4046"/>
                  </a:lnTo>
                  <a:lnTo>
                    <a:pt x="3079" y="3969"/>
                  </a:lnTo>
                  <a:lnTo>
                    <a:pt x="3114" y="3857"/>
                  </a:lnTo>
                  <a:lnTo>
                    <a:pt x="3114" y="3822"/>
                  </a:lnTo>
                  <a:lnTo>
                    <a:pt x="3096" y="3810"/>
                  </a:lnTo>
                  <a:lnTo>
                    <a:pt x="3090" y="3810"/>
                  </a:lnTo>
                  <a:lnTo>
                    <a:pt x="3084" y="3798"/>
                  </a:lnTo>
                  <a:lnTo>
                    <a:pt x="3084" y="3792"/>
                  </a:lnTo>
                  <a:lnTo>
                    <a:pt x="3090" y="3786"/>
                  </a:lnTo>
                  <a:lnTo>
                    <a:pt x="3143" y="3751"/>
                  </a:lnTo>
                  <a:lnTo>
                    <a:pt x="3173" y="3650"/>
                  </a:lnTo>
                  <a:lnTo>
                    <a:pt x="3150" y="3639"/>
                  </a:lnTo>
                  <a:lnTo>
                    <a:pt x="3137" y="3591"/>
                  </a:lnTo>
                  <a:lnTo>
                    <a:pt x="3161" y="3561"/>
                  </a:lnTo>
                  <a:lnTo>
                    <a:pt x="3196" y="3586"/>
                  </a:lnTo>
                  <a:lnTo>
                    <a:pt x="3256" y="3544"/>
                  </a:lnTo>
                  <a:lnTo>
                    <a:pt x="3267" y="3485"/>
                  </a:lnTo>
                  <a:lnTo>
                    <a:pt x="3244" y="3467"/>
                  </a:lnTo>
                  <a:lnTo>
                    <a:pt x="3256" y="3444"/>
                  </a:lnTo>
                  <a:lnTo>
                    <a:pt x="3267" y="3444"/>
                  </a:lnTo>
                  <a:lnTo>
                    <a:pt x="3285" y="3450"/>
                  </a:lnTo>
                  <a:lnTo>
                    <a:pt x="3297" y="3437"/>
                  </a:lnTo>
                  <a:lnTo>
                    <a:pt x="3315" y="3444"/>
                  </a:lnTo>
                  <a:lnTo>
                    <a:pt x="3333" y="3444"/>
                  </a:lnTo>
                  <a:lnTo>
                    <a:pt x="3350" y="3437"/>
                  </a:lnTo>
                  <a:lnTo>
                    <a:pt x="3350" y="3426"/>
                  </a:lnTo>
                  <a:lnTo>
                    <a:pt x="3350" y="3384"/>
                  </a:lnTo>
                  <a:lnTo>
                    <a:pt x="3362" y="3366"/>
                  </a:lnTo>
                  <a:lnTo>
                    <a:pt x="3374" y="3366"/>
                  </a:lnTo>
                  <a:lnTo>
                    <a:pt x="3386" y="3373"/>
                  </a:lnTo>
                  <a:lnTo>
                    <a:pt x="3397" y="3373"/>
                  </a:lnTo>
                  <a:lnTo>
                    <a:pt x="3480" y="3355"/>
                  </a:lnTo>
                  <a:lnTo>
                    <a:pt x="3492" y="3349"/>
                  </a:lnTo>
                  <a:lnTo>
                    <a:pt x="3492" y="3338"/>
                  </a:lnTo>
                  <a:lnTo>
                    <a:pt x="3485" y="3325"/>
                  </a:lnTo>
                  <a:lnTo>
                    <a:pt x="3444" y="3295"/>
                  </a:lnTo>
                  <a:lnTo>
                    <a:pt x="3444" y="3278"/>
                  </a:lnTo>
                  <a:lnTo>
                    <a:pt x="3521" y="3254"/>
                  </a:lnTo>
                  <a:lnTo>
                    <a:pt x="3533" y="3242"/>
                  </a:lnTo>
                  <a:lnTo>
                    <a:pt x="3563" y="3237"/>
                  </a:lnTo>
                  <a:lnTo>
                    <a:pt x="3563" y="3242"/>
                  </a:lnTo>
                  <a:lnTo>
                    <a:pt x="3556" y="3254"/>
                  </a:lnTo>
                  <a:lnTo>
                    <a:pt x="3569" y="3272"/>
                  </a:lnTo>
                  <a:lnTo>
                    <a:pt x="3581" y="3272"/>
                  </a:lnTo>
                  <a:lnTo>
                    <a:pt x="3592" y="3260"/>
                  </a:lnTo>
                  <a:lnTo>
                    <a:pt x="3716" y="3225"/>
                  </a:lnTo>
                  <a:lnTo>
                    <a:pt x="3923" y="3089"/>
                  </a:lnTo>
                  <a:lnTo>
                    <a:pt x="3934" y="3036"/>
                  </a:lnTo>
                  <a:lnTo>
                    <a:pt x="4030" y="2960"/>
                  </a:lnTo>
                  <a:lnTo>
                    <a:pt x="4035" y="2947"/>
                  </a:lnTo>
                  <a:lnTo>
                    <a:pt x="3994" y="2889"/>
                  </a:lnTo>
                  <a:lnTo>
                    <a:pt x="4000" y="2841"/>
                  </a:lnTo>
                  <a:lnTo>
                    <a:pt x="4065" y="2811"/>
                  </a:lnTo>
                  <a:lnTo>
                    <a:pt x="4076" y="2818"/>
                  </a:lnTo>
                  <a:lnTo>
                    <a:pt x="4065" y="2864"/>
                  </a:lnTo>
                  <a:lnTo>
                    <a:pt x="4076" y="2882"/>
                  </a:lnTo>
                  <a:lnTo>
                    <a:pt x="4147" y="2876"/>
                  </a:lnTo>
                  <a:lnTo>
                    <a:pt x="4159" y="2894"/>
                  </a:lnTo>
                  <a:lnTo>
                    <a:pt x="4307" y="2829"/>
                  </a:lnTo>
                  <a:lnTo>
                    <a:pt x="4390" y="2823"/>
                  </a:lnTo>
                  <a:lnTo>
                    <a:pt x="4396" y="2818"/>
                  </a:lnTo>
                  <a:lnTo>
                    <a:pt x="4390" y="2811"/>
                  </a:lnTo>
                  <a:lnTo>
                    <a:pt x="4378" y="2793"/>
                  </a:lnTo>
                  <a:lnTo>
                    <a:pt x="4367" y="2765"/>
                  </a:lnTo>
                  <a:lnTo>
                    <a:pt x="4378" y="2752"/>
                  </a:lnTo>
                  <a:lnTo>
                    <a:pt x="4390" y="2729"/>
                  </a:lnTo>
                  <a:lnTo>
                    <a:pt x="4413" y="2699"/>
                  </a:lnTo>
                  <a:lnTo>
                    <a:pt x="4443" y="2610"/>
                  </a:lnTo>
                  <a:lnTo>
                    <a:pt x="4419" y="2575"/>
                  </a:lnTo>
                  <a:lnTo>
                    <a:pt x="4419" y="2546"/>
                  </a:lnTo>
                  <a:lnTo>
                    <a:pt x="4425" y="2528"/>
                  </a:lnTo>
                  <a:lnTo>
                    <a:pt x="4425" y="2504"/>
                  </a:lnTo>
                  <a:lnTo>
                    <a:pt x="4437" y="2457"/>
                  </a:lnTo>
                  <a:lnTo>
                    <a:pt x="4461" y="2433"/>
                  </a:lnTo>
                  <a:lnTo>
                    <a:pt x="4472" y="2392"/>
                  </a:lnTo>
                  <a:lnTo>
                    <a:pt x="4490" y="2321"/>
                  </a:lnTo>
                  <a:lnTo>
                    <a:pt x="4490" y="2280"/>
                  </a:lnTo>
                  <a:lnTo>
                    <a:pt x="4472" y="2215"/>
                  </a:lnTo>
                  <a:lnTo>
                    <a:pt x="4449" y="2174"/>
                  </a:lnTo>
                  <a:lnTo>
                    <a:pt x="4437" y="2162"/>
                  </a:lnTo>
                  <a:lnTo>
                    <a:pt x="4437" y="2138"/>
                  </a:lnTo>
                  <a:lnTo>
                    <a:pt x="4431" y="2121"/>
                  </a:lnTo>
                  <a:lnTo>
                    <a:pt x="4413" y="2085"/>
                  </a:lnTo>
                  <a:lnTo>
                    <a:pt x="4390" y="2067"/>
                  </a:lnTo>
                  <a:lnTo>
                    <a:pt x="4378" y="2050"/>
                  </a:lnTo>
                  <a:lnTo>
                    <a:pt x="4396" y="2009"/>
                  </a:lnTo>
                  <a:lnTo>
                    <a:pt x="4367" y="1949"/>
                  </a:lnTo>
                  <a:lnTo>
                    <a:pt x="4319" y="1908"/>
                  </a:lnTo>
                  <a:lnTo>
                    <a:pt x="4301" y="1878"/>
                  </a:lnTo>
                  <a:lnTo>
                    <a:pt x="4296" y="1477"/>
                  </a:lnTo>
                  <a:lnTo>
                    <a:pt x="4289" y="1258"/>
                  </a:lnTo>
                  <a:lnTo>
                    <a:pt x="4243" y="1246"/>
                  </a:lnTo>
                  <a:lnTo>
                    <a:pt x="4195" y="1264"/>
                  </a:lnTo>
                  <a:lnTo>
                    <a:pt x="4183" y="1264"/>
                  </a:lnTo>
                  <a:lnTo>
                    <a:pt x="4136" y="1223"/>
                  </a:lnTo>
                  <a:close/>
                </a:path>
              </a:pathLst>
            </a:custGeom>
            <a:solidFill>
              <a:srgbClr val="336600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1.6%</a:t>
              </a:r>
            </a:p>
          </p:txBody>
        </p:sp>
        <p:sp>
          <p:nvSpPr>
            <p:cNvPr id="23" name="Freeform 38">
              <a:extLst>
                <a:ext uri="{FF2B5EF4-FFF2-40B4-BE49-F238E27FC236}">
                  <a16:creationId xmlns:a16="http://schemas.microsoft.com/office/drawing/2014/main" id="{6BFBA558-8934-44EC-9519-0F71CC730D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9535" y="2303770"/>
              <a:ext cx="842558" cy="914334"/>
            </a:xfrm>
            <a:custGeom>
              <a:avLst/>
              <a:gdLst/>
              <a:ahLst/>
              <a:cxnLst>
                <a:cxn ang="0">
                  <a:pos x="200" y="1636"/>
                </a:cxn>
                <a:cxn ang="0">
                  <a:pos x="94" y="1507"/>
                </a:cxn>
                <a:cxn ang="0">
                  <a:pos x="165" y="1412"/>
                </a:cxn>
                <a:cxn ang="0">
                  <a:pos x="159" y="1318"/>
                </a:cxn>
                <a:cxn ang="0">
                  <a:pos x="118" y="1116"/>
                </a:cxn>
                <a:cxn ang="0">
                  <a:pos x="112" y="1017"/>
                </a:cxn>
                <a:cxn ang="0">
                  <a:pos x="100" y="774"/>
                </a:cxn>
                <a:cxn ang="0">
                  <a:pos x="42" y="621"/>
                </a:cxn>
                <a:cxn ang="0">
                  <a:pos x="12" y="373"/>
                </a:cxn>
                <a:cxn ang="0">
                  <a:pos x="30" y="278"/>
                </a:cxn>
                <a:cxn ang="0">
                  <a:pos x="0" y="154"/>
                </a:cxn>
                <a:cxn ang="0">
                  <a:pos x="549" y="60"/>
                </a:cxn>
                <a:cxn ang="0">
                  <a:pos x="603" y="0"/>
                </a:cxn>
                <a:cxn ang="0">
                  <a:pos x="661" y="112"/>
                </a:cxn>
                <a:cxn ang="0">
                  <a:pos x="674" y="231"/>
                </a:cxn>
                <a:cxn ang="0">
                  <a:pos x="756" y="266"/>
                </a:cxn>
                <a:cxn ang="0">
                  <a:pos x="821" y="296"/>
                </a:cxn>
                <a:cxn ang="0">
                  <a:pos x="915" y="296"/>
                </a:cxn>
                <a:cxn ang="0">
                  <a:pos x="927" y="332"/>
                </a:cxn>
                <a:cxn ang="0">
                  <a:pos x="1034" y="302"/>
                </a:cxn>
                <a:cxn ang="0">
                  <a:pos x="1222" y="314"/>
                </a:cxn>
                <a:cxn ang="0">
                  <a:pos x="1234" y="337"/>
                </a:cxn>
                <a:cxn ang="0">
                  <a:pos x="1270" y="355"/>
                </a:cxn>
                <a:cxn ang="0">
                  <a:pos x="1293" y="420"/>
                </a:cxn>
                <a:cxn ang="0">
                  <a:pos x="1353" y="396"/>
                </a:cxn>
                <a:cxn ang="0">
                  <a:pos x="1400" y="396"/>
                </a:cxn>
                <a:cxn ang="0">
                  <a:pos x="1483" y="449"/>
                </a:cxn>
                <a:cxn ang="0">
                  <a:pos x="1530" y="497"/>
                </a:cxn>
                <a:cxn ang="0">
                  <a:pos x="1612" y="485"/>
                </a:cxn>
                <a:cxn ang="0">
                  <a:pos x="1737" y="426"/>
                </a:cxn>
                <a:cxn ang="0">
                  <a:pos x="1919" y="456"/>
                </a:cxn>
                <a:cxn ang="0">
                  <a:pos x="1967" y="473"/>
                </a:cxn>
                <a:cxn ang="0">
                  <a:pos x="2038" y="485"/>
                </a:cxn>
                <a:cxn ang="0">
                  <a:pos x="2074" y="520"/>
                </a:cxn>
                <a:cxn ang="0">
                  <a:pos x="1926" y="591"/>
                </a:cxn>
                <a:cxn ang="0">
                  <a:pos x="1849" y="644"/>
                </a:cxn>
                <a:cxn ang="0">
                  <a:pos x="1731" y="710"/>
                </a:cxn>
                <a:cxn ang="0">
                  <a:pos x="1406" y="1029"/>
                </a:cxn>
                <a:cxn ang="0">
                  <a:pos x="1371" y="1075"/>
                </a:cxn>
                <a:cxn ang="0">
                  <a:pos x="1353" y="1318"/>
                </a:cxn>
                <a:cxn ang="0">
                  <a:pos x="1247" y="1400"/>
                </a:cxn>
                <a:cxn ang="0">
                  <a:pos x="1229" y="1442"/>
                </a:cxn>
                <a:cxn ang="0">
                  <a:pos x="1252" y="1531"/>
                </a:cxn>
                <a:cxn ang="0">
                  <a:pos x="1258" y="1625"/>
                </a:cxn>
                <a:cxn ang="0">
                  <a:pos x="1252" y="1732"/>
                </a:cxn>
                <a:cxn ang="0">
                  <a:pos x="1270" y="1861"/>
                </a:cxn>
                <a:cxn ang="0">
                  <a:pos x="1311" y="1902"/>
                </a:cxn>
                <a:cxn ang="0">
                  <a:pos x="1394" y="1927"/>
                </a:cxn>
                <a:cxn ang="0">
                  <a:pos x="1417" y="1955"/>
                </a:cxn>
                <a:cxn ang="0">
                  <a:pos x="1536" y="2056"/>
                </a:cxn>
                <a:cxn ang="0">
                  <a:pos x="1707" y="2180"/>
                </a:cxn>
                <a:cxn ang="0">
                  <a:pos x="1719" y="2257"/>
                </a:cxn>
                <a:cxn ang="0">
                  <a:pos x="200" y="2376"/>
                </a:cxn>
              </a:cxnLst>
              <a:rect l="0" t="0" r="r" b="b"/>
              <a:pathLst>
                <a:path w="2115" h="2376">
                  <a:moveTo>
                    <a:pt x="200" y="2376"/>
                  </a:moveTo>
                  <a:lnTo>
                    <a:pt x="200" y="1636"/>
                  </a:lnTo>
                  <a:lnTo>
                    <a:pt x="100" y="1542"/>
                  </a:lnTo>
                  <a:lnTo>
                    <a:pt x="94" y="1507"/>
                  </a:lnTo>
                  <a:lnTo>
                    <a:pt x="147" y="1453"/>
                  </a:lnTo>
                  <a:lnTo>
                    <a:pt x="165" y="1412"/>
                  </a:lnTo>
                  <a:lnTo>
                    <a:pt x="165" y="1382"/>
                  </a:lnTo>
                  <a:lnTo>
                    <a:pt x="159" y="1318"/>
                  </a:lnTo>
                  <a:lnTo>
                    <a:pt x="171" y="1265"/>
                  </a:lnTo>
                  <a:lnTo>
                    <a:pt x="118" y="1116"/>
                  </a:lnTo>
                  <a:lnTo>
                    <a:pt x="112" y="1088"/>
                  </a:lnTo>
                  <a:lnTo>
                    <a:pt x="112" y="1017"/>
                  </a:lnTo>
                  <a:lnTo>
                    <a:pt x="106" y="976"/>
                  </a:lnTo>
                  <a:lnTo>
                    <a:pt x="100" y="774"/>
                  </a:lnTo>
                  <a:lnTo>
                    <a:pt x="77" y="656"/>
                  </a:lnTo>
                  <a:lnTo>
                    <a:pt x="42" y="621"/>
                  </a:lnTo>
                  <a:lnTo>
                    <a:pt x="17" y="491"/>
                  </a:lnTo>
                  <a:lnTo>
                    <a:pt x="12" y="373"/>
                  </a:lnTo>
                  <a:lnTo>
                    <a:pt x="17" y="307"/>
                  </a:lnTo>
                  <a:lnTo>
                    <a:pt x="30" y="278"/>
                  </a:lnTo>
                  <a:lnTo>
                    <a:pt x="0" y="183"/>
                  </a:lnTo>
                  <a:lnTo>
                    <a:pt x="0" y="154"/>
                  </a:lnTo>
                  <a:lnTo>
                    <a:pt x="549" y="154"/>
                  </a:lnTo>
                  <a:lnTo>
                    <a:pt x="549" y="60"/>
                  </a:lnTo>
                  <a:lnTo>
                    <a:pt x="555" y="0"/>
                  </a:lnTo>
                  <a:lnTo>
                    <a:pt x="603" y="0"/>
                  </a:lnTo>
                  <a:lnTo>
                    <a:pt x="656" y="25"/>
                  </a:lnTo>
                  <a:lnTo>
                    <a:pt x="661" y="112"/>
                  </a:lnTo>
                  <a:lnTo>
                    <a:pt x="679" y="172"/>
                  </a:lnTo>
                  <a:lnTo>
                    <a:pt x="674" y="231"/>
                  </a:lnTo>
                  <a:lnTo>
                    <a:pt x="732" y="272"/>
                  </a:lnTo>
                  <a:lnTo>
                    <a:pt x="756" y="266"/>
                  </a:lnTo>
                  <a:lnTo>
                    <a:pt x="798" y="272"/>
                  </a:lnTo>
                  <a:lnTo>
                    <a:pt x="821" y="296"/>
                  </a:lnTo>
                  <a:lnTo>
                    <a:pt x="862" y="289"/>
                  </a:lnTo>
                  <a:lnTo>
                    <a:pt x="915" y="296"/>
                  </a:lnTo>
                  <a:lnTo>
                    <a:pt x="927" y="319"/>
                  </a:lnTo>
                  <a:lnTo>
                    <a:pt x="927" y="332"/>
                  </a:lnTo>
                  <a:lnTo>
                    <a:pt x="1004" y="325"/>
                  </a:lnTo>
                  <a:lnTo>
                    <a:pt x="1034" y="302"/>
                  </a:lnTo>
                  <a:lnTo>
                    <a:pt x="1146" y="289"/>
                  </a:lnTo>
                  <a:lnTo>
                    <a:pt x="1222" y="314"/>
                  </a:lnTo>
                  <a:lnTo>
                    <a:pt x="1240" y="314"/>
                  </a:lnTo>
                  <a:lnTo>
                    <a:pt x="1234" y="337"/>
                  </a:lnTo>
                  <a:lnTo>
                    <a:pt x="1258" y="355"/>
                  </a:lnTo>
                  <a:lnTo>
                    <a:pt x="1270" y="355"/>
                  </a:lnTo>
                  <a:lnTo>
                    <a:pt x="1282" y="367"/>
                  </a:lnTo>
                  <a:lnTo>
                    <a:pt x="1293" y="420"/>
                  </a:lnTo>
                  <a:lnTo>
                    <a:pt x="1323" y="431"/>
                  </a:lnTo>
                  <a:lnTo>
                    <a:pt x="1353" y="396"/>
                  </a:lnTo>
                  <a:lnTo>
                    <a:pt x="1371" y="385"/>
                  </a:lnTo>
                  <a:lnTo>
                    <a:pt x="1400" y="396"/>
                  </a:lnTo>
                  <a:lnTo>
                    <a:pt x="1424" y="431"/>
                  </a:lnTo>
                  <a:lnTo>
                    <a:pt x="1483" y="449"/>
                  </a:lnTo>
                  <a:lnTo>
                    <a:pt x="1500" y="473"/>
                  </a:lnTo>
                  <a:lnTo>
                    <a:pt x="1530" y="497"/>
                  </a:lnTo>
                  <a:lnTo>
                    <a:pt x="1571" y="497"/>
                  </a:lnTo>
                  <a:lnTo>
                    <a:pt x="1612" y="485"/>
                  </a:lnTo>
                  <a:lnTo>
                    <a:pt x="1719" y="414"/>
                  </a:lnTo>
                  <a:lnTo>
                    <a:pt x="1737" y="426"/>
                  </a:lnTo>
                  <a:lnTo>
                    <a:pt x="1760" y="461"/>
                  </a:lnTo>
                  <a:lnTo>
                    <a:pt x="1919" y="456"/>
                  </a:lnTo>
                  <a:lnTo>
                    <a:pt x="1944" y="461"/>
                  </a:lnTo>
                  <a:lnTo>
                    <a:pt x="1967" y="473"/>
                  </a:lnTo>
                  <a:lnTo>
                    <a:pt x="2008" y="502"/>
                  </a:lnTo>
                  <a:lnTo>
                    <a:pt x="2038" y="485"/>
                  </a:lnTo>
                  <a:lnTo>
                    <a:pt x="2115" y="485"/>
                  </a:lnTo>
                  <a:lnTo>
                    <a:pt x="2074" y="520"/>
                  </a:lnTo>
                  <a:lnTo>
                    <a:pt x="1979" y="573"/>
                  </a:lnTo>
                  <a:lnTo>
                    <a:pt x="1926" y="591"/>
                  </a:lnTo>
                  <a:lnTo>
                    <a:pt x="1891" y="603"/>
                  </a:lnTo>
                  <a:lnTo>
                    <a:pt x="1849" y="644"/>
                  </a:lnTo>
                  <a:lnTo>
                    <a:pt x="1772" y="680"/>
                  </a:lnTo>
                  <a:lnTo>
                    <a:pt x="1731" y="710"/>
                  </a:lnTo>
                  <a:lnTo>
                    <a:pt x="1600" y="857"/>
                  </a:lnTo>
                  <a:lnTo>
                    <a:pt x="1406" y="1029"/>
                  </a:lnTo>
                  <a:lnTo>
                    <a:pt x="1389" y="1058"/>
                  </a:lnTo>
                  <a:lnTo>
                    <a:pt x="1371" y="1075"/>
                  </a:lnTo>
                  <a:lnTo>
                    <a:pt x="1376" y="1294"/>
                  </a:lnTo>
                  <a:lnTo>
                    <a:pt x="1353" y="1318"/>
                  </a:lnTo>
                  <a:lnTo>
                    <a:pt x="1329" y="1329"/>
                  </a:lnTo>
                  <a:lnTo>
                    <a:pt x="1247" y="1400"/>
                  </a:lnTo>
                  <a:lnTo>
                    <a:pt x="1240" y="1436"/>
                  </a:lnTo>
                  <a:lnTo>
                    <a:pt x="1229" y="1442"/>
                  </a:lnTo>
                  <a:lnTo>
                    <a:pt x="1211" y="1507"/>
                  </a:lnTo>
                  <a:lnTo>
                    <a:pt x="1252" y="1531"/>
                  </a:lnTo>
                  <a:lnTo>
                    <a:pt x="1282" y="1577"/>
                  </a:lnTo>
                  <a:lnTo>
                    <a:pt x="1258" y="1625"/>
                  </a:lnTo>
                  <a:lnTo>
                    <a:pt x="1264" y="1661"/>
                  </a:lnTo>
                  <a:lnTo>
                    <a:pt x="1252" y="1732"/>
                  </a:lnTo>
                  <a:lnTo>
                    <a:pt x="1252" y="1838"/>
                  </a:lnTo>
                  <a:lnTo>
                    <a:pt x="1270" y="1861"/>
                  </a:lnTo>
                  <a:lnTo>
                    <a:pt x="1300" y="1884"/>
                  </a:lnTo>
                  <a:lnTo>
                    <a:pt x="1311" y="1902"/>
                  </a:lnTo>
                  <a:lnTo>
                    <a:pt x="1382" y="1914"/>
                  </a:lnTo>
                  <a:lnTo>
                    <a:pt x="1394" y="1927"/>
                  </a:lnTo>
                  <a:lnTo>
                    <a:pt x="1400" y="1944"/>
                  </a:lnTo>
                  <a:lnTo>
                    <a:pt x="1417" y="1955"/>
                  </a:lnTo>
                  <a:lnTo>
                    <a:pt x="1506" y="1998"/>
                  </a:lnTo>
                  <a:lnTo>
                    <a:pt x="1536" y="2056"/>
                  </a:lnTo>
                  <a:lnTo>
                    <a:pt x="1618" y="2115"/>
                  </a:lnTo>
                  <a:lnTo>
                    <a:pt x="1707" y="2180"/>
                  </a:lnTo>
                  <a:lnTo>
                    <a:pt x="1719" y="2204"/>
                  </a:lnTo>
                  <a:lnTo>
                    <a:pt x="1719" y="2257"/>
                  </a:lnTo>
                  <a:lnTo>
                    <a:pt x="1724" y="2328"/>
                  </a:lnTo>
                  <a:lnTo>
                    <a:pt x="200" y="2376"/>
                  </a:lnTo>
                </a:path>
              </a:pathLst>
            </a:custGeom>
            <a:solidFill>
              <a:srgbClr val="D9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0.4%</a:t>
              </a:r>
            </a:p>
          </p:txBody>
        </p:sp>
        <p:sp>
          <p:nvSpPr>
            <p:cNvPr id="24" name="Freeform 39">
              <a:extLst>
                <a:ext uri="{FF2B5EF4-FFF2-40B4-BE49-F238E27FC236}">
                  <a16:creationId xmlns:a16="http://schemas.microsoft.com/office/drawing/2014/main" id="{86A859AA-891C-490D-BF47-5209764500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125" y="3199537"/>
              <a:ext cx="767931" cy="488496"/>
            </a:xfrm>
            <a:custGeom>
              <a:avLst/>
              <a:gdLst/>
              <a:ahLst/>
              <a:cxnLst>
                <a:cxn ang="0">
                  <a:pos x="1565" y="0"/>
                </a:cxn>
                <a:cxn ang="0">
                  <a:pos x="1619" y="83"/>
                </a:cxn>
                <a:cxn ang="0">
                  <a:pos x="1590" y="142"/>
                </a:cxn>
                <a:cxn ang="0">
                  <a:pos x="1636" y="307"/>
                </a:cxn>
                <a:cxn ang="0">
                  <a:pos x="1755" y="366"/>
                </a:cxn>
                <a:cxn ang="0">
                  <a:pos x="1778" y="425"/>
                </a:cxn>
                <a:cxn ang="0">
                  <a:pos x="1849" y="502"/>
                </a:cxn>
                <a:cxn ang="0">
                  <a:pos x="1926" y="608"/>
                </a:cxn>
                <a:cxn ang="0">
                  <a:pos x="1902" y="685"/>
                </a:cxn>
                <a:cxn ang="0">
                  <a:pos x="1885" y="738"/>
                </a:cxn>
                <a:cxn ang="0">
                  <a:pos x="1778" y="816"/>
                </a:cxn>
                <a:cxn ang="0">
                  <a:pos x="1702" y="833"/>
                </a:cxn>
                <a:cxn ang="0">
                  <a:pos x="1654" y="892"/>
                </a:cxn>
                <a:cxn ang="0">
                  <a:pos x="1696" y="963"/>
                </a:cxn>
                <a:cxn ang="0">
                  <a:pos x="1696" y="1052"/>
                </a:cxn>
                <a:cxn ang="0">
                  <a:pos x="1601" y="1181"/>
                </a:cxn>
                <a:cxn ang="0">
                  <a:pos x="1590" y="1247"/>
                </a:cxn>
                <a:cxn ang="0">
                  <a:pos x="1477" y="1187"/>
                </a:cxn>
                <a:cxn ang="0">
                  <a:pos x="243" y="1205"/>
                </a:cxn>
                <a:cxn ang="0">
                  <a:pos x="243" y="1128"/>
                </a:cxn>
                <a:cxn ang="0">
                  <a:pos x="207" y="1063"/>
                </a:cxn>
                <a:cxn ang="0">
                  <a:pos x="219" y="1004"/>
                </a:cxn>
                <a:cxn ang="0">
                  <a:pos x="190" y="915"/>
                </a:cxn>
                <a:cxn ang="0">
                  <a:pos x="190" y="851"/>
                </a:cxn>
                <a:cxn ang="0">
                  <a:pos x="130" y="786"/>
                </a:cxn>
                <a:cxn ang="0">
                  <a:pos x="112" y="720"/>
                </a:cxn>
                <a:cxn ang="0">
                  <a:pos x="59" y="626"/>
                </a:cxn>
                <a:cxn ang="0">
                  <a:pos x="77" y="543"/>
                </a:cxn>
                <a:cxn ang="0">
                  <a:pos x="30" y="472"/>
                </a:cxn>
                <a:cxn ang="0">
                  <a:pos x="23" y="425"/>
                </a:cxn>
                <a:cxn ang="0">
                  <a:pos x="23" y="278"/>
                </a:cxn>
                <a:cxn ang="0">
                  <a:pos x="41" y="218"/>
                </a:cxn>
                <a:cxn ang="0">
                  <a:pos x="12" y="142"/>
                </a:cxn>
                <a:cxn ang="0">
                  <a:pos x="12" y="76"/>
                </a:cxn>
                <a:cxn ang="0">
                  <a:pos x="23" y="48"/>
                </a:cxn>
              </a:cxnLst>
              <a:rect l="0" t="0" r="r" b="b"/>
              <a:pathLst>
                <a:path w="1926" h="1276">
                  <a:moveTo>
                    <a:pt x="41" y="48"/>
                  </a:moveTo>
                  <a:lnTo>
                    <a:pt x="1565" y="0"/>
                  </a:lnTo>
                  <a:lnTo>
                    <a:pt x="1583" y="48"/>
                  </a:lnTo>
                  <a:lnTo>
                    <a:pt x="1619" y="83"/>
                  </a:lnTo>
                  <a:lnTo>
                    <a:pt x="1613" y="106"/>
                  </a:lnTo>
                  <a:lnTo>
                    <a:pt x="1590" y="142"/>
                  </a:lnTo>
                  <a:lnTo>
                    <a:pt x="1608" y="195"/>
                  </a:lnTo>
                  <a:lnTo>
                    <a:pt x="1636" y="307"/>
                  </a:lnTo>
                  <a:lnTo>
                    <a:pt x="1725" y="342"/>
                  </a:lnTo>
                  <a:lnTo>
                    <a:pt x="1755" y="366"/>
                  </a:lnTo>
                  <a:lnTo>
                    <a:pt x="1767" y="401"/>
                  </a:lnTo>
                  <a:lnTo>
                    <a:pt x="1778" y="425"/>
                  </a:lnTo>
                  <a:lnTo>
                    <a:pt x="1844" y="466"/>
                  </a:lnTo>
                  <a:lnTo>
                    <a:pt x="1849" y="502"/>
                  </a:lnTo>
                  <a:lnTo>
                    <a:pt x="1902" y="537"/>
                  </a:lnTo>
                  <a:lnTo>
                    <a:pt x="1926" y="608"/>
                  </a:lnTo>
                  <a:lnTo>
                    <a:pt x="1926" y="644"/>
                  </a:lnTo>
                  <a:lnTo>
                    <a:pt x="1902" y="685"/>
                  </a:lnTo>
                  <a:lnTo>
                    <a:pt x="1885" y="703"/>
                  </a:lnTo>
                  <a:lnTo>
                    <a:pt x="1885" y="738"/>
                  </a:lnTo>
                  <a:lnTo>
                    <a:pt x="1831" y="798"/>
                  </a:lnTo>
                  <a:lnTo>
                    <a:pt x="1778" y="816"/>
                  </a:lnTo>
                  <a:lnTo>
                    <a:pt x="1767" y="833"/>
                  </a:lnTo>
                  <a:lnTo>
                    <a:pt x="1702" y="833"/>
                  </a:lnTo>
                  <a:lnTo>
                    <a:pt x="1672" y="851"/>
                  </a:lnTo>
                  <a:lnTo>
                    <a:pt x="1654" y="892"/>
                  </a:lnTo>
                  <a:lnTo>
                    <a:pt x="1661" y="928"/>
                  </a:lnTo>
                  <a:lnTo>
                    <a:pt x="1696" y="963"/>
                  </a:lnTo>
                  <a:lnTo>
                    <a:pt x="1707" y="992"/>
                  </a:lnTo>
                  <a:lnTo>
                    <a:pt x="1696" y="1052"/>
                  </a:lnTo>
                  <a:lnTo>
                    <a:pt x="1649" y="1152"/>
                  </a:lnTo>
                  <a:lnTo>
                    <a:pt x="1601" y="1181"/>
                  </a:lnTo>
                  <a:lnTo>
                    <a:pt x="1590" y="1211"/>
                  </a:lnTo>
                  <a:lnTo>
                    <a:pt x="1590" y="1247"/>
                  </a:lnTo>
                  <a:lnTo>
                    <a:pt x="1572" y="1276"/>
                  </a:lnTo>
                  <a:lnTo>
                    <a:pt x="1477" y="1187"/>
                  </a:lnTo>
                  <a:lnTo>
                    <a:pt x="254" y="1222"/>
                  </a:lnTo>
                  <a:lnTo>
                    <a:pt x="243" y="1205"/>
                  </a:lnTo>
                  <a:lnTo>
                    <a:pt x="231" y="1164"/>
                  </a:lnTo>
                  <a:lnTo>
                    <a:pt x="243" y="1128"/>
                  </a:lnTo>
                  <a:lnTo>
                    <a:pt x="219" y="1098"/>
                  </a:lnTo>
                  <a:lnTo>
                    <a:pt x="207" y="1063"/>
                  </a:lnTo>
                  <a:lnTo>
                    <a:pt x="231" y="1034"/>
                  </a:lnTo>
                  <a:lnTo>
                    <a:pt x="219" y="1004"/>
                  </a:lnTo>
                  <a:lnTo>
                    <a:pt x="178" y="981"/>
                  </a:lnTo>
                  <a:lnTo>
                    <a:pt x="190" y="915"/>
                  </a:lnTo>
                  <a:lnTo>
                    <a:pt x="195" y="885"/>
                  </a:lnTo>
                  <a:lnTo>
                    <a:pt x="190" y="851"/>
                  </a:lnTo>
                  <a:lnTo>
                    <a:pt x="142" y="821"/>
                  </a:lnTo>
                  <a:lnTo>
                    <a:pt x="130" y="786"/>
                  </a:lnTo>
                  <a:lnTo>
                    <a:pt x="142" y="756"/>
                  </a:lnTo>
                  <a:lnTo>
                    <a:pt x="112" y="720"/>
                  </a:lnTo>
                  <a:lnTo>
                    <a:pt x="89" y="656"/>
                  </a:lnTo>
                  <a:lnTo>
                    <a:pt x="59" y="626"/>
                  </a:lnTo>
                  <a:lnTo>
                    <a:pt x="77" y="573"/>
                  </a:lnTo>
                  <a:lnTo>
                    <a:pt x="77" y="543"/>
                  </a:lnTo>
                  <a:lnTo>
                    <a:pt x="36" y="520"/>
                  </a:lnTo>
                  <a:lnTo>
                    <a:pt x="30" y="472"/>
                  </a:lnTo>
                  <a:lnTo>
                    <a:pt x="36" y="461"/>
                  </a:lnTo>
                  <a:lnTo>
                    <a:pt x="23" y="425"/>
                  </a:lnTo>
                  <a:lnTo>
                    <a:pt x="0" y="348"/>
                  </a:lnTo>
                  <a:lnTo>
                    <a:pt x="23" y="278"/>
                  </a:lnTo>
                  <a:lnTo>
                    <a:pt x="18" y="243"/>
                  </a:lnTo>
                  <a:lnTo>
                    <a:pt x="41" y="218"/>
                  </a:lnTo>
                  <a:lnTo>
                    <a:pt x="30" y="159"/>
                  </a:lnTo>
                  <a:lnTo>
                    <a:pt x="12" y="142"/>
                  </a:lnTo>
                  <a:lnTo>
                    <a:pt x="23" y="101"/>
                  </a:lnTo>
                  <a:lnTo>
                    <a:pt x="12" y="76"/>
                  </a:lnTo>
                  <a:lnTo>
                    <a:pt x="0" y="53"/>
                  </a:lnTo>
                  <a:lnTo>
                    <a:pt x="23" y="48"/>
                  </a:lnTo>
                  <a:lnTo>
                    <a:pt x="41" y="48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</a:t>
              </a:r>
              <a:r>
                <a:rPr lang="en-US" sz="1200" b="1" kern="0">
                  <a:solidFill>
                    <a:prstClr val="black"/>
                  </a:solidFill>
                  <a:cs typeface="Arial" pitchFamily="34" charset="0"/>
                </a:rPr>
                <a:t>2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25" name="Freeform 41">
              <a:extLst>
                <a:ext uri="{FF2B5EF4-FFF2-40B4-BE49-F238E27FC236}">
                  <a16:creationId xmlns:a16="http://schemas.microsoft.com/office/drawing/2014/main" id="{91A4C7C9-B680-4778-AE6A-B623B0E843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640" y="3654383"/>
              <a:ext cx="855798" cy="717079"/>
            </a:xfrm>
            <a:custGeom>
              <a:avLst/>
              <a:gdLst/>
              <a:ahLst/>
              <a:cxnLst>
                <a:cxn ang="0">
                  <a:pos x="1808" y="1648"/>
                </a:cxn>
                <a:cxn ang="0">
                  <a:pos x="1831" y="1684"/>
                </a:cxn>
                <a:cxn ang="0">
                  <a:pos x="1838" y="1749"/>
                </a:cxn>
                <a:cxn ang="0">
                  <a:pos x="1755" y="1831"/>
                </a:cxn>
                <a:cxn ang="0">
                  <a:pos x="1968" y="1843"/>
                </a:cxn>
                <a:cxn ang="0">
                  <a:pos x="1980" y="1760"/>
                </a:cxn>
                <a:cxn ang="0">
                  <a:pos x="2021" y="1637"/>
                </a:cxn>
                <a:cxn ang="0">
                  <a:pos x="2080" y="1589"/>
                </a:cxn>
                <a:cxn ang="0">
                  <a:pos x="2115" y="1584"/>
                </a:cxn>
                <a:cxn ang="0">
                  <a:pos x="2139" y="1442"/>
                </a:cxn>
                <a:cxn ang="0">
                  <a:pos x="2110" y="1430"/>
                </a:cxn>
                <a:cxn ang="0">
                  <a:pos x="2097" y="1407"/>
                </a:cxn>
                <a:cxn ang="0">
                  <a:pos x="2074" y="1430"/>
                </a:cxn>
                <a:cxn ang="0">
                  <a:pos x="1991" y="1323"/>
                </a:cxn>
                <a:cxn ang="0">
                  <a:pos x="2021" y="1282"/>
                </a:cxn>
                <a:cxn ang="0">
                  <a:pos x="1991" y="1229"/>
                </a:cxn>
                <a:cxn ang="0">
                  <a:pos x="1884" y="1082"/>
                </a:cxn>
                <a:cxn ang="0">
                  <a:pos x="1749" y="1011"/>
                </a:cxn>
                <a:cxn ang="0">
                  <a:pos x="1678" y="910"/>
                </a:cxn>
                <a:cxn ang="0">
                  <a:pos x="1749" y="816"/>
                </a:cxn>
                <a:cxn ang="0">
                  <a:pos x="1755" y="709"/>
                </a:cxn>
                <a:cxn ang="0">
                  <a:pos x="1666" y="644"/>
                </a:cxn>
                <a:cxn ang="0">
                  <a:pos x="1613" y="692"/>
                </a:cxn>
                <a:cxn ang="0">
                  <a:pos x="1542" y="526"/>
                </a:cxn>
                <a:cxn ang="0">
                  <a:pos x="1430" y="431"/>
                </a:cxn>
                <a:cxn ang="0">
                  <a:pos x="1329" y="296"/>
                </a:cxn>
                <a:cxn ang="0">
                  <a:pos x="1300" y="149"/>
                </a:cxn>
                <a:cxn ang="0">
                  <a:pos x="1318" y="89"/>
                </a:cxn>
                <a:cxn ang="0">
                  <a:pos x="0" y="35"/>
                </a:cxn>
                <a:cxn ang="0">
                  <a:pos x="53" y="106"/>
                </a:cxn>
                <a:cxn ang="0">
                  <a:pos x="106" y="213"/>
                </a:cxn>
                <a:cxn ang="0">
                  <a:pos x="119" y="272"/>
                </a:cxn>
                <a:cxn ang="0">
                  <a:pos x="254" y="385"/>
                </a:cxn>
                <a:cxn ang="0">
                  <a:pos x="207" y="479"/>
                </a:cxn>
                <a:cxn ang="0">
                  <a:pos x="261" y="520"/>
                </a:cxn>
                <a:cxn ang="0">
                  <a:pos x="314" y="615"/>
                </a:cxn>
                <a:cxn ang="0">
                  <a:pos x="355" y="633"/>
                </a:cxn>
                <a:cxn ang="0">
                  <a:pos x="367" y="1708"/>
                </a:cxn>
              </a:cxnLst>
              <a:rect l="0" t="0" r="r" b="b"/>
              <a:pathLst>
                <a:path w="2151" h="1861">
                  <a:moveTo>
                    <a:pt x="367" y="1708"/>
                  </a:moveTo>
                  <a:lnTo>
                    <a:pt x="1808" y="1648"/>
                  </a:lnTo>
                  <a:lnTo>
                    <a:pt x="1802" y="1666"/>
                  </a:lnTo>
                  <a:lnTo>
                    <a:pt x="1831" y="1684"/>
                  </a:lnTo>
                  <a:lnTo>
                    <a:pt x="1843" y="1719"/>
                  </a:lnTo>
                  <a:lnTo>
                    <a:pt x="1838" y="1749"/>
                  </a:lnTo>
                  <a:lnTo>
                    <a:pt x="1796" y="1785"/>
                  </a:lnTo>
                  <a:lnTo>
                    <a:pt x="1755" y="1831"/>
                  </a:lnTo>
                  <a:lnTo>
                    <a:pt x="1749" y="1861"/>
                  </a:lnTo>
                  <a:lnTo>
                    <a:pt x="1968" y="1843"/>
                  </a:lnTo>
                  <a:lnTo>
                    <a:pt x="1985" y="1785"/>
                  </a:lnTo>
                  <a:lnTo>
                    <a:pt x="1980" y="1760"/>
                  </a:lnTo>
                  <a:lnTo>
                    <a:pt x="1998" y="1696"/>
                  </a:lnTo>
                  <a:lnTo>
                    <a:pt x="2021" y="1637"/>
                  </a:lnTo>
                  <a:lnTo>
                    <a:pt x="2039" y="1602"/>
                  </a:lnTo>
                  <a:lnTo>
                    <a:pt x="2080" y="1589"/>
                  </a:lnTo>
                  <a:lnTo>
                    <a:pt x="2097" y="1595"/>
                  </a:lnTo>
                  <a:lnTo>
                    <a:pt x="2115" y="1584"/>
                  </a:lnTo>
                  <a:lnTo>
                    <a:pt x="2151" y="1483"/>
                  </a:lnTo>
                  <a:lnTo>
                    <a:pt x="2139" y="1442"/>
                  </a:lnTo>
                  <a:lnTo>
                    <a:pt x="2122" y="1430"/>
                  </a:lnTo>
                  <a:lnTo>
                    <a:pt x="2110" y="1430"/>
                  </a:lnTo>
                  <a:lnTo>
                    <a:pt x="2104" y="1418"/>
                  </a:lnTo>
                  <a:lnTo>
                    <a:pt x="2097" y="1407"/>
                  </a:lnTo>
                  <a:lnTo>
                    <a:pt x="2074" y="1407"/>
                  </a:lnTo>
                  <a:lnTo>
                    <a:pt x="2074" y="1430"/>
                  </a:lnTo>
                  <a:lnTo>
                    <a:pt x="2062" y="1430"/>
                  </a:lnTo>
                  <a:lnTo>
                    <a:pt x="1991" y="1323"/>
                  </a:lnTo>
                  <a:lnTo>
                    <a:pt x="1998" y="1306"/>
                  </a:lnTo>
                  <a:lnTo>
                    <a:pt x="2021" y="1282"/>
                  </a:lnTo>
                  <a:lnTo>
                    <a:pt x="2021" y="1265"/>
                  </a:lnTo>
                  <a:lnTo>
                    <a:pt x="1991" y="1229"/>
                  </a:lnTo>
                  <a:lnTo>
                    <a:pt x="1973" y="1158"/>
                  </a:lnTo>
                  <a:lnTo>
                    <a:pt x="1884" y="1082"/>
                  </a:lnTo>
                  <a:lnTo>
                    <a:pt x="1838" y="1064"/>
                  </a:lnTo>
                  <a:lnTo>
                    <a:pt x="1749" y="1011"/>
                  </a:lnTo>
                  <a:lnTo>
                    <a:pt x="1702" y="958"/>
                  </a:lnTo>
                  <a:lnTo>
                    <a:pt x="1678" y="910"/>
                  </a:lnTo>
                  <a:lnTo>
                    <a:pt x="1689" y="887"/>
                  </a:lnTo>
                  <a:lnTo>
                    <a:pt x="1749" y="816"/>
                  </a:lnTo>
                  <a:lnTo>
                    <a:pt x="1737" y="763"/>
                  </a:lnTo>
                  <a:lnTo>
                    <a:pt x="1755" y="709"/>
                  </a:lnTo>
                  <a:lnTo>
                    <a:pt x="1743" y="686"/>
                  </a:lnTo>
                  <a:lnTo>
                    <a:pt x="1666" y="644"/>
                  </a:lnTo>
                  <a:lnTo>
                    <a:pt x="1643" y="662"/>
                  </a:lnTo>
                  <a:lnTo>
                    <a:pt x="1613" y="692"/>
                  </a:lnTo>
                  <a:lnTo>
                    <a:pt x="1595" y="674"/>
                  </a:lnTo>
                  <a:lnTo>
                    <a:pt x="1542" y="526"/>
                  </a:lnTo>
                  <a:lnTo>
                    <a:pt x="1519" y="502"/>
                  </a:lnTo>
                  <a:lnTo>
                    <a:pt x="1430" y="431"/>
                  </a:lnTo>
                  <a:lnTo>
                    <a:pt x="1336" y="325"/>
                  </a:lnTo>
                  <a:lnTo>
                    <a:pt x="1329" y="296"/>
                  </a:lnTo>
                  <a:lnTo>
                    <a:pt x="1306" y="225"/>
                  </a:lnTo>
                  <a:lnTo>
                    <a:pt x="1300" y="149"/>
                  </a:lnTo>
                  <a:lnTo>
                    <a:pt x="1318" y="113"/>
                  </a:lnTo>
                  <a:lnTo>
                    <a:pt x="1318" y="89"/>
                  </a:lnTo>
                  <a:lnTo>
                    <a:pt x="1223" y="0"/>
                  </a:lnTo>
                  <a:lnTo>
                    <a:pt x="0" y="35"/>
                  </a:lnTo>
                  <a:lnTo>
                    <a:pt x="18" y="71"/>
                  </a:lnTo>
                  <a:lnTo>
                    <a:pt x="53" y="106"/>
                  </a:lnTo>
                  <a:lnTo>
                    <a:pt x="60" y="160"/>
                  </a:lnTo>
                  <a:lnTo>
                    <a:pt x="106" y="213"/>
                  </a:lnTo>
                  <a:lnTo>
                    <a:pt x="124" y="225"/>
                  </a:lnTo>
                  <a:lnTo>
                    <a:pt x="119" y="272"/>
                  </a:lnTo>
                  <a:lnTo>
                    <a:pt x="119" y="278"/>
                  </a:lnTo>
                  <a:lnTo>
                    <a:pt x="254" y="385"/>
                  </a:lnTo>
                  <a:lnTo>
                    <a:pt x="213" y="431"/>
                  </a:lnTo>
                  <a:lnTo>
                    <a:pt x="207" y="479"/>
                  </a:lnTo>
                  <a:lnTo>
                    <a:pt x="225" y="509"/>
                  </a:lnTo>
                  <a:lnTo>
                    <a:pt x="261" y="520"/>
                  </a:lnTo>
                  <a:lnTo>
                    <a:pt x="278" y="591"/>
                  </a:lnTo>
                  <a:lnTo>
                    <a:pt x="314" y="615"/>
                  </a:lnTo>
                  <a:lnTo>
                    <a:pt x="343" y="621"/>
                  </a:lnTo>
                  <a:lnTo>
                    <a:pt x="355" y="633"/>
                  </a:lnTo>
                  <a:lnTo>
                    <a:pt x="367" y="1506"/>
                  </a:lnTo>
                  <a:lnTo>
                    <a:pt x="367" y="1708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0.3%</a:t>
              </a:r>
            </a:p>
          </p:txBody>
        </p:sp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1A209E9F-082B-4BC7-9914-68F8DA2EC6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4333" y="4840232"/>
              <a:ext cx="725803" cy="609169"/>
            </a:xfrm>
            <a:custGeom>
              <a:avLst/>
              <a:gdLst/>
              <a:ahLst/>
              <a:cxnLst>
                <a:cxn ang="0">
                  <a:pos x="969" y="35"/>
                </a:cxn>
                <a:cxn ang="0">
                  <a:pos x="1040" y="236"/>
                </a:cxn>
                <a:cxn ang="0">
                  <a:pos x="1022" y="319"/>
                </a:cxn>
                <a:cxn ang="0">
                  <a:pos x="926" y="514"/>
                </a:cxn>
                <a:cxn ang="0">
                  <a:pos x="1500" y="785"/>
                </a:cxn>
                <a:cxn ang="0">
                  <a:pos x="1500" y="957"/>
                </a:cxn>
                <a:cxn ang="0">
                  <a:pos x="1489" y="1081"/>
                </a:cxn>
                <a:cxn ang="0">
                  <a:pos x="1364" y="1051"/>
                </a:cxn>
                <a:cxn ang="0">
                  <a:pos x="1322" y="1163"/>
                </a:cxn>
                <a:cxn ang="0">
                  <a:pos x="1464" y="1146"/>
                </a:cxn>
                <a:cxn ang="0">
                  <a:pos x="1553" y="1128"/>
                </a:cxn>
                <a:cxn ang="0">
                  <a:pos x="1517" y="1181"/>
                </a:cxn>
                <a:cxn ang="0">
                  <a:pos x="1571" y="1222"/>
                </a:cxn>
                <a:cxn ang="0">
                  <a:pos x="1682" y="1135"/>
                </a:cxn>
                <a:cxn ang="0">
                  <a:pos x="1742" y="1140"/>
                </a:cxn>
                <a:cxn ang="0">
                  <a:pos x="1736" y="1211"/>
                </a:cxn>
                <a:cxn ang="0">
                  <a:pos x="1600" y="1335"/>
                </a:cxn>
                <a:cxn ang="0">
                  <a:pos x="1682" y="1442"/>
                </a:cxn>
                <a:cxn ang="0">
                  <a:pos x="1807" y="1536"/>
                </a:cxn>
                <a:cxn ang="0">
                  <a:pos x="1682" y="1506"/>
                </a:cxn>
                <a:cxn ang="0">
                  <a:pos x="1512" y="1412"/>
                </a:cxn>
                <a:cxn ang="0">
                  <a:pos x="1446" y="1483"/>
                </a:cxn>
                <a:cxn ang="0">
                  <a:pos x="1405" y="1548"/>
                </a:cxn>
                <a:cxn ang="0">
                  <a:pos x="1340" y="1500"/>
                </a:cxn>
                <a:cxn ang="0">
                  <a:pos x="1276" y="1500"/>
                </a:cxn>
                <a:cxn ang="0">
                  <a:pos x="1152" y="1536"/>
                </a:cxn>
                <a:cxn ang="0">
                  <a:pos x="962" y="1412"/>
                </a:cxn>
                <a:cxn ang="0">
                  <a:pos x="885" y="1359"/>
                </a:cxn>
                <a:cxn ang="0">
                  <a:pos x="880" y="1329"/>
                </a:cxn>
                <a:cxn ang="0">
                  <a:pos x="809" y="1318"/>
                </a:cxn>
                <a:cxn ang="0">
                  <a:pos x="767" y="1288"/>
                </a:cxn>
                <a:cxn ang="0">
                  <a:pos x="726" y="1394"/>
                </a:cxn>
                <a:cxn ang="0">
                  <a:pos x="336" y="1329"/>
                </a:cxn>
                <a:cxn ang="0">
                  <a:pos x="71" y="1318"/>
                </a:cxn>
                <a:cxn ang="0">
                  <a:pos x="117" y="1252"/>
                </a:cxn>
                <a:cxn ang="0">
                  <a:pos x="123" y="1099"/>
                </a:cxn>
                <a:cxn ang="0">
                  <a:pos x="141" y="1010"/>
                </a:cxn>
                <a:cxn ang="0">
                  <a:pos x="194" y="874"/>
                </a:cxn>
                <a:cxn ang="0">
                  <a:pos x="153" y="727"/>
                </a:cxn>
                <a:cxn ang="0">
                  <a:pos x="135" y="674"/>
                </a:cxn>
                <a:cxn ang="0">
                  <a:pos x="82" y="603"/>
                </a:cxn>
                <a:cxn ang="0">
                  <a:pos x="23" y="461"/>
                </a:cxn>
              </a:cxnLst>
              <a:rect l="0" t="0" r="r" b="b"/>
              <a:pathLst>
                <a:path w="1819" h="1584">
                  <a:moveTo>
                    <a:pt x="0" y="30"/>
                  </a:moveTo>
                  <a:lnTo>
                    <a:pt x="974" y="0"/>
                  </a:lnTo>
                  <a:lnTo>
                    <a:pt x="969" y="35"/>
                  </a:lnTo>
                  <a:lnTo>
                    <a:pt x="1015" y="113"/>
                  </a:lnTo>
                  <a:lnTo>
                    <a:pt x="1022" y="189"/>
                  </a:lnTo>
                  <a:lnTo>
                    <a:pt x="1040" y="236"/>
                  </a:lnTo>
                  <a:lnTo>
                    <a:pt x="1063" y="253"/>
                  </a:lnTo>
                  <a:lnTo>
                    <a:pt x="1068" y="289"/>
                  </a:lnTo>
                  <a:lnTo>
                    <a:pt x="1022" y="319"/>
                  </a:lnTo>
                  <a:lnTo>
                    <a:pt x="1010" y="331"/>
                  </a:lnTo>
                  <a:lnTo>
                    <a:pt x="986" y="420"/>
                  </a:lnTo>
                  <a:lnTo>
                    <a:pt x="926" y="514"/>
                  </a:lnTo>
                  <a:lnTo>
                    <a:pt x="868" y="686"/>
                  </a:lnTo>
                  <a:lnTo>
                    <a:pt x="868" y="809"/>
                  </a:lnTo>
                  <a:lnTo>
                    <a:pt x="1500" y="785"/>
                  </a:lnTo>
                  <a:lnTo>
                    <a:pt x="1512" y="803"/>
                  </a:lnTo>
                  <a:lnTo>
                    <a:pt x="1494" y="862"/>
                  </a:lnTo>
                  <a:lnTo>
                    <a:pt x="1500" y="957"/>
                  </a:lnTo>
                  <a:lnTo>
                    <a:pt x="1565" y="1022"/>
                  </a:lnTo>
                  <a:lnTo>
                    <a:pt x="1583" y="1099"/>
                  </a:lnTo>
                  <a:lnTo>
                    <a:pt x="1489" y="1081"/>
                  </a:lnTo>
                  <a:lnTo>
                    <a:pt x="1405" y="1046"/>
                  </a:lnTo>
                  <a:lnTo>
                    <a:pt x="1388" y="1034"/>
                  </a:lnTo>
                  <a:lnTo>
                    <a:pt x="1364" y="1051"/>
                  </a:lnTo>
                  <a:lnTo>
                    <a:pt x="1304" y="1105"/>
                  </a:lnTo>
                  <a:lnTo>
                    <a:pt x="1299" y="1135"/>
                  </a:lnTo>
                  <a:lnTo>
                    <a:pt x="1322" y="1163"/>
                  </a:lnTo>
                  <a:lnTo>
                    <a:pt x="1358" y="1176"/>
                  </a:lnTo>
                  <a:lnTo>
                    <a:pt x="1423" y="1170"/>
                  </a:lnTo>
                  <a:lnTo>
                    <a:pt x="1464" y="1146"/>
                  </a:lnTo>
                  <a:lnTo>
                    <a:pt x="1489" y="1128"/>
                  </a:lnTo>
                  <a:lnTo>
                    <a:pt x="1530" y="1128"/>
                  </a:lnTo>
                  <a:lnTo>
                    <a:pt x="1553" y="1128"/>
                  </a:lnTo>
                  <a:lnTo>
                    <a:pt x="1553" y="1140"/>
                  </a:lnTo>
                  <a:lnTo>
                    <a:pt x="1542" y="1158"/>
                  </a:lnTo>
                  <a:lnTo>
                    <a:pt x="1517" y="1181"/>
                  </a:lnTo>
                  <a:lnTo>
                    <a:pt x="1524" y="1206"/>
                  </a:lnTo>
                  <a:lnTo>
                    <a:pt x="1547" y="1217"/>
                  </a:lnTo>
                  <a:lnTo>
                    <a:pt x="1571" y="1222"/>
                  </a:lnTo>
                  <a:lnTo>
                    <a:pt x="1588" y="1211"/>
                  </a:lnTo>
                  <a:lnTo>
                    <a:pt x="1612" y="1158"/>
                  </a:lnTo>
                  <a:lnTo>
                    <a:pt x="1682" y="1135"/>
                  </a:lnTo>
                  <a:lnTo>
                    <a:pt x="1707" y="1117"/>
                  </a:lnTo>
                  <a:lnTo>
                    <a:pt x="1725" y="1117"/>
                  </a:lnTo>
                  <a:lnTo>
                    <a:pt x="1742" y="1140"/>
                  </a:lnTo>
                  <a:lnTo>
                    <a:pt x="1730" y="1170"/>
                  </a:lnTo>
                  <a:lnTo>
                    <a:pt x="1742" y="1181"/>
                  </a:lnTo>
                  <a:lnTo>
                    <a:pt x="1736" y="1211"/>
                  </a:lnTo>
                  <a:lnTo>
                    <a:pt x="1700" y="1229"/>
                  </a:lnTo>
                  <a:lnTo>
                    <a:pt x="1654" y="1300"/>
                  </a:lnTo>
                  <a:lnTo>
                    <a:pt x="1600" y="1335"/>
                  </a:lnTo>
                  <a:lnTo>
                    <a:pt x="1600" y="1371"/>
                  </a:lnTo>
                  <a:lnTo>
                    <a:pt x="1612" y="1400"/>
                  </a:lnTo>
                  <a:lnTo>
                    <a:pt x="1682" y="1442"/>
                  </a:lnTo>
                  <a:lnTo>
                    <a:pt x="1801" y="1488"/>
                  </a:lnTo>
                  <a:lnTo>
                    <a:pt x="1819" y="1513"/>
                  </a:lnTo>
                  <a:lnTo>
                    <a:pt x="1807" y="1536"/>
                  </a:lnTo>
                  <a:lnTo>
                    <a:pt x="1783" y="1548"/>
                  </a:lnTo>
                  <a:lnTo>
                    <a:pt x="1695" y="1584"/>
                  </a:lnTo>
                  <a:lnTo>
                    <a:pt x="1682" y="1506"/>
                  </a:lnTo>
                  <a:lnTo>
                    <a:pt x="1629" y="1488"/>
                  </a:lnTo>
                  <a:lnTo>
                    <a:pt x="1524" y="1447"/>
                  </a:lnTo>
                  <a:lnTo>
                    <a:pt x="1512" y="1412"/>
                  </a:lnTo>
                  <a:lnTo>
                    <a:pt x="1494" y="1400"/>
                  </a:lnTo>
                  <a:lnTo>
                    <a:pt x="1464" y="1412"/>
                  </a:lnTo>
                  <a:lnTo>
                    <a:pt x="1446" y="1483"/>
                  </a:lnTo>
                  <a:lnTo>
                    <a:pt x="1459" y="1495"/>
                  </a:lnTo>
                  <a:lnTo>
                    <a:pt x="1459" y="1506"/>
                  </a:lnTo>
                  <a:lnTo>
                    <a:pt x="1405" y="1548"/>
                  </a:lnTo>
                  <a:lnTo>
                    <a:pt x="1388" y="1541"/>
                  </a:lnTo>
                  <a:lnTo>
                    <a:pt x="1358" y="1500"/>
                  </a:lnTo>
                  <a:lnTo>
                    <a:pt x="1340" y="1500"/>
                  </a:lnTo>
                  <a:lnTo>
                    <a:pt x="1304" y="1513"/>
                  </a:lnTo>
                  <a:lnTo>
                    <a:pt x="1287" y="1495"/>
                  </a:lnTo>
                  <a:lnTo>
                    <a:pt x="1276" y="1500"/>
                  </a:lnTo>
                  <a:lnTo>
                    <a:pt x="1228" y="1548"/>
                  </a:lnTo>
                  <a:lnTo>
                    <a:pt x="1169" y="1554"/>
                  </a:lnTo>
                  <a:lnTo>
                    <a:pt x="1152" y="1536"/>
                  </a:lnTo>
                  <a:lnTo>
                    <a:pt x="1098" y="1530"/>
                  </a:lnTo>
                  <a:lnTo>
                    <a:pt x="1015" y="1417"/>
                  </a:lnTo>
                  <a:lnTo>
                    <a:pt x="962" y="1412"/>
                  </a:lnTo>
                  <a:lnTo>
                    <a:pt x="915" y="1388"/>
                  </a:lnTo>
                  <a:lnTo>
                    <a:pt x="898" y="1359"/>
                  </a:lnTo>
                  <a:lnTo>
                    <a:pt x="885" y="1359"/>
                  </a:lnTo>
                  <a:lnTo>
                    <a:pt x="880" y="1353"/>
                  </a:lnTo>
                  <a:lnTo>
                    <a:pt x="880" y="1346"/>
                  </a:lnTo>
                  <a:lnTo>
                    <a:pt x="880" y="1329"/>
                  </a:lnTo>
                  <a:lnTo>
                    <a:pt x="856" y="1318"/>
                  </a:lnTo>
                  <a:lnTo>
                    <a:pt x="844" y="1329"/>
                  </a:lnTo>
                  <a:lnTo>
                    <a:pt x="809" y="1318"/>
                  </a:lnTo>
                  <a:lnTo>
                    <a:pt x="802" y="1311"/>
                  </a:lnTo>
                  <a:lnTo>
                    <a:pt x="791" y="1288"/>
                  </a:lnTo>
                  <a:lnTo>
                    <a:pt x="767" y="1288"/>
                  </a:lnTo>
                  <a:lnTo>
                    <a:pt x="703" y="1346"/>
                  </a:lnTo>
                  <a:lnTo>
                    <a:pt x="738" y="1388"/>
                  </a:lnTo>
                  <a:lnTo>
                    <a:pt x="726" y="1394"/>
                  </a:lnTo>
                  <a:lnTo>
                    <a:pt x="619" y="1400"/>
                  </a:lnTo>
                  <a:lnTo>
                    <a:pt x="437" y="1364"/>
                  </a:lnTo>
                  <a:lnTo>
                    <a:pt x="336" y="1329"/>
                  </a:lnTo>
                  <a:lnTo>
                    <a:pt x="94" y="1364"/>
                  </a:lnTo>
                  <a:lnTo>
                    <a:pt x="82" y="1346"/>
                  </a:lnTo>
                  <a:lnTo>
                    <a:pt x="71" y="1318"/>
                  </a:lnTo>
                  <a:lnTo>
                    <a:pt x="82" y="1305"/>
                  </a:lnTo>
                  <a:lnTo>
                    <a:pt x="94" y="1282"/>
                  </a:lnTo>
                  <a:lnTo>
                    <a:pt x="117" y="1252"/>
                  </a:lnTo>
                  <a:lnTo>
                    <a:pt x="147" y="1163"/>
                  </a:lnTo>
                  <a:lnTo>
                    <a:pt x="123" y="1128"/>
                  </a:lnTo>
                  <a:lnTo>
                    <a:pt x="123" y="1099"/>
                  </a:lnTo>
                  <a:lnTo>
                    <a:pt x="129" y="1081"/>
                  </a:lnTo>
                  <a:lnTo>
                    <a:pt x="129" y="1057"/>
                  </a:lnTo>
                  <a:lnTo>
                    <a:pt x="141" y="1010"/>
                  </a:lnTo>
                  <a:lnTo>
                    <a:pt x="165" y="986"/>
                  </a:lnTo>
                  <a:lnTo>
                    <a:pt x="176" y="945"/>
                  </a:lnTo>
                  <a:lnTo>
                    <a:pt x="194" y="874"/>
                  </a:lnTo>
                  <a:lnTo>
                    <a:pt x="194" y="833"/>
                  </a:lnTo>
                  <a:lnTo>
                    <a:pt x="176" y="768"/>
                  </a:lnTo>
                  <a:lnTo>
                    <a:pt x="153" y="727"/>
                  </a:lnTo>
                  <a:lnTo>
                    <a:pt x="141" y="715"/>
                  </a:lnTo>
                  <a:lnTo>
                    <a:pt x="141" y="691"/>
                  </a:lnTo>
                  <a:lnTo>
                    <a:pt x="135" y="674"/>
                  </a:lnTo>
                  <a:lnTo>
                    <a:pt x="117" y="638"/>
                  </a:lnTo>
                  <a:lnTo>
                    <a:pt x="94" y="620"/>
                  </a:lnTo>
                  <a:lnTo>
                    <a:pt x="82" y="603"/>
                  </a:lnTo>
                  <a:lnTo>
                    <a:pt x="100" y="562"/>
                  </a:lnTo>
                  <a:lnTo>
                    <a:pt x="71" y="502"/>
                  </a:lnTo>
                  <a:lnTo>
                    <a:pt x="23" y="461"/>
                  </a:lnTo>
                  <a:lnTo>
                    <a:pt x="5" y="431"/>
                  </a:lnTo>
                  <a:lnTo>
                    <a:pt x="0" y="30"/>
                  </a:lnTo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 -0.3%</a:t>
              </a:r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A40822-F009-4AB9-B9AC-86C56E815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3404" y="2659989"/>
              <a:ext cx="672842" cy="693872"/>
            </a:xfrm>
            <a:custGeom>
              <a:avLst/>
              <a:gdLst/>
              <a:ahLst/>
              <a:cxnLst>
                <a:cxn ang="0">
                  <a:pos x="703" y="1766"/>
                </a:cxn>
                <a:cxn ang="0">
                  <a:pos x="584" y="1707"/>
                </a:cxn>
                <a:cxn ang="0">
                  <a:pos x="538" y="1542"/>
                </a:cxn>
                <a:cxn ang="0">
                  <a:pos x="567" y="1483"/>
                </a:cxn>
                <a:cxn ang="0">
                  <a:pos x="513" y="1400"/>
                </a:cxn>
                <a:cxn ang="0">
                  <a:pos x="508" y="1276"/>
                </a:cxn>
                <a:cxn ang="0">
                  <a:pos x="407" y="1187"/>
                </a:cxn>
                <a:cxn ang="0">
                  <a:pos x="295" y="1070"/>
                </a:cxn>
                <a:cxn ang="0">
                  <a:pos x="189" y="1016"/>
                </a:cxn>
                <a:cxn ang="0">
                  <a:pos x="171" y="986"/>
                </a:cxn>
                <a:cxn ang="0">
                  <a:pos x="89" y="956"/>
                </a:cxn>
                <a:cxn ang="0">
                  <a:pos x="41" y="910"/>
                </a:cxn>
                <a:cxn ang="0">
                  <a:pos x="53" y="733"/>
                </a:cxn>
                <a:cxn ang="0">
                  <a:pos x="71" y="649"/>
                </a:cxn>
                <a:cxn ang="0">
                  <a:pos x="0" y="579"/>
                </a:cxn>
                <a:cxn ang="0">
                  <a:pos x="29" y="508"/>
                </a:cxn>
                <a:cxn ang="0">
                  <a:pos x="118" y="401"/>
                </a:cxn>
                <a:cxn ang="0">
                  <a:pos x="165" y="366"/>
                </a:cxn>
                <a:cxn ang="0">
                  <a:pos x="178" y="130"/>
                </a:cxn>
                <a:cxn ang="0">
                  <a:pos x="224" y="119"/>
                </a:cxn>
                <a:cxn ang="0">
                  <a:pos x="313" y="119"/>
                </a:cxn>
                <a:cxn ang="0">
                  <a:pos x="531" y="5"/>
                </a:cxn>
                <a:cxn ang="0">
                  <a:pos x="567" y="12"/>
                </a:cxn>
                <a:cxn ang="0">
                  <a:pos x="556" y="71"/>
                </a:cxn>
                <a:cxn ang="0">
                  <a:pos x="538" y="142"/>
                </a:cxn>
                <a:cxn ang="0">
                  <a:pos x="620" y="119"/>
                </a:cxn>
                <a:cxn ang="0">
                  <a:pos x="685" y="142"/>
                </a:cxn>
                <a:cxn ang="0">
                  <a:pos x="738" y="172"/>
                </a:cxn>
                <a:cxn ang="0">
                  <a:pos x="774" y="230"/>
                </a:cxn>
                <a:cxn ang="0">
                  <a:pos x="1058" y="295"/>
                </a:cxn>
                <a:cxn ang="0">
                  <a:pos x="1146" y="342"/>
                </a:cxn>
                <a:cxn ang="0">
                  <a:pos x="1193" y="360"/>
                </a:cxn>
                <a:cxn ang="0">
                  <a:pos x="1235" y="342"/>
                </a:cxn>
                <a:cxn ang="0">
                  <a:pos x="1335" y="372"/>
                </a:cxn>
                <a:cxn ang="0">
                  <a:pos x="1347" y="396"/>
                </a:cxn>
                <a:cxn ang="0">
                  <a:pos x="1388" y="426"/>
                </a:cxn>
                <a:cxn ang="0">
                  <a:pos x="1447" y="484"/>
                </a:cxn>
                <a:cxn ang="0">
                  <a:pos x="1441" y="591"/>
                </a:cxn>
                <a:cxn ang="0">
                  <a:pos x="1494" y="585"/>
                </a:cxn>
                <a:cxn ang="0">
                  <a:pos x="1477" y="626"/>
                </a:cxn>
                <a:cxn ang="0">
                  <a:pos x="1530" y="697"/>
                </a:cxn>
                <a:cxn ang="0">
                  <a:pos x="1464" y="761"/>
                </a:cxn>
                <a:cxn ang="0">
                  <a:pos x="1411" y="898"/>
                </a:cxn>
                <a:cxn ang="0">
                  <a:pos x="1423" y="928"/>
                </a:cxn>
                <a:cxn ang="0">
                  <a:pos x="1512" y="815"/>
                </a:cxn>
                <a:cxn ang="0">
                  <a:pos x="1583" y="761"/>
                </a:cxn>
                <a:cxn ang="0">
                  <a:pos x="1619" y="720"/>
                </a:cxn>
                <a:cxn ang="0">
                  <a:pos x="1624" y="667"/>
                </a:cxn>
                <a:cxn ang="0">
                  <a:pos x="1642" y="632"/>
                </a:cxn>
                <a:cxn ang="0">
                  <a:pos x="1666" y="596"/>
                </a:cxn>
                <a:cxn ang="0">
                  <a:pos x="1690" y="614"/>
                </a:cxn>
                <a:cxn ang="0">
                  <a:pos x="1649" y="761"/>
                </a:cxn>
                <a:cxn ang="0">
                  <a:pos x="1613" y="827"/>
                </a:cxn>
                <a:cxn ang="0">
                  <a:pos x="1578" y="933"/>
                </a:cxn>
                <a:cxn ang="0">
                  <a:pos x="1578" y="1057"/>
                </a:cxn>
                <a:cxn ang="0">
                  <a:pos x="1530" y="1116"/>
                </a:cxn>
                <a:cxn ang="0">
                  <a:pos x="1542" y="1276"/>
                </a:cxn>
                <a:cxn ang="0">
                  <a:pos x="1494" y="1394"/>
                </a:cxn>
                <a:cxn ang="0">
                  <a:pos x="1560" y="1648"/>
                </a:cxn>
                <a:cxn ang="0">
                  <a:pos x="1553" y="1684"/>
                </a:cxn>
                <a:cxn ang="0">
                  <a:pos x="1553" y="1748"/>
                </a:cxn>
              </a:cxnLst>
              <a:rect l="0" t="0" r="r" b="b"/>
              <a:pathLst>
                <a:path w="1690" h="1801">
                  <a:moveTo>
                    <a:pt x="715" y="1801"/>
                  </a:moveTo>
                  <a:lnTo>
                    <a:pt x="703" y="1766"/>
                  </a:lnTo>
                  <a:lnTo>
                    <a:pt x="673" y="1742"/>
                  </a:lnTo>
                  <a:lnTo>
                    <a:pt x="584" y="1707"/>
                  </a:lnTo>
                  <a:lnTo>
                    <a:pt x="556" y="1595"/>
                  </a:lnTo>
                  <a:lnTo>
                    <a:pt x="538" y="1542"/>
                  </a:lnTo>
                  <a:lnTo>
                    <a:pt x="561" y="1506"/>
                  </a:lnTo>
                  <a:lnTo>
                    <a:pt x="567" y="1483"/>
                  </a:lnTo>
                  <a:lnTo>
                    <a:pt x="531" y="1448"/>
                  </a:lnTo>
                  <a:lnTo>
                    <a:pt x="513" y="1400"/>
                  </a:lnTo>
                  <a:lnTo>
                    <a:pt x="508" y="1329"/>
                  </a:lnTo>
                  <a:lnTo>
                    <a:pt x="508" y="1276"/>
                  </a:lnTo>
                  <a:lnTo>
                    <a:pt x="496" y="1252"/>
                  </a:lnTo>
                  <a:lnTo>
                    <a:pt x="407" y="1187"/>
                  </a:lnTo>
                  <a:lnTo>
                    <a:pt x="325" y="1128"/>
                  </a:lnTo>
                  <a:lnTo>
                    <a:pt x="295" y="1070"/>
                  </a:lnTo>
                  <a:lnTo>
                    <a:pt x="206" y="1027"/>
                  </a:lnTo>
                  <a:lnTo>
                    <a:pt x="189" y="1016"/>
                  </a:lnTo>
                  <a:lnTo>
                    <a:pt x="183" y="999"/>
                  </a:lnTo>
                  <a:lnTo>
                    <a:pt x="171" y="986"/>
                  </a:lnTo>
                  <a:lnTo>
                    <a:pt x="100" y="974"/>
                  </a:lnTo>
                  <a:lnTo>
                    <a:pt x="89" y="956"/>
                  </a:lnTo>
                  <a:lnTo>
                    <a:pt x="59" y="933"/>
                  </a:lnTo>
                  <a:lnTo>
                    <a:pt x="41" y="910"/>
                  </a:lnTo>
                  <a:lnTo>
                    <a:pt x="41" y="804"/>
                  </a:lnTo>
                  <a:lnTo>
                    <a:pt x="53" y="733"/>
                  </a:lnTo>
                  <a:lnTo>
                    <a:pt x="47" y="697"/>
                  </a:lnTo>
                  <a:lnTo>
                    <a:pt x="71" y="649"/>
                  </a:lnTo>
                  <a:lnTo>
                    <a:pt x="41" y="603"/>
                  </a:lnTo>
                  <a:lnTo>
                    <a:pt x="0" y="579"/>
                  </a:lnTo>
                  <a:lnTo>
                    <a:pt x="18" y="514"/>
                  </a:lnTo>
                  <a:lnTo>
                    <a:pt x="29" y="508"/>
                  </a:lnTo>
                  <a:lnTo>
                    <a:pt x="36" y="472"/>
                  </a:lnTo>
                  <a:lnTo>
                    <a:pt x="118" y="401"/>
                  </a:lnTo>
                  <a:lnTo>
                    <a:pt x="142" y="390"/>
                  </a:lnTo>
                  <a:lnTo>
                    <a:pt x="165" y="366"/>
                  </a:lnTo>
                  <a:lnTo>
                    <a:pt x="160" y="147"/>
                  </a:lnTo>
                  <a:lnTo>
                    <a:pt x="178" y="130"/>
                  </a:lnTo>
                  <a:lnTo>
                    <a:pt x="195" y="101"/>
                  </a:lnTo>
                  <a:lnTo>
                    <a:pt x="224" y="119"/>
                  </a:lnTo>
                  <a:lnTo>
                    <a:pt x="266" y="124"/>
                  </a:lnTo>
                  <a:lnTo>
                    <a:pt x="313" y="119"/>
                  </a:lnTo>
                  <a:lnTo>
                    <a:pt x="389" y="76"/>
                  </a:lnTo>
                  <a:lnTo>
                    <a:pt x="531" y="5"/>
                  </a:lnTo>
                  <a:lnTo>
                    <a:pt x="556" y="0"/>
                  </a:lnTo>
                  <a:lnTo>
                    <a:pt x="567" y="12"/>
                  </a:lnTo>
                  <a:lnTo>
                    <a:pt x="567" y="48"/>
                  </a:lnTo>
                  <a:lnTo>
                    <a:pt x="556" y="71"/>
                  </a:lnTo>
                  <a:lnTo>
                    <a:pt x="549" y="89"/>
                  </a:lnTo>
                  <a:lnTo>
                    <a:pt x="538" y="142"/>
                  </a:lnTo>
                  <a:lnTo>
                    <a:pt x="591" y="119"/>
                  </a:lnTo>
                  <a:lnTo>
                    <a:pt x="620" y="119"/>
                  </a:lnTo>
                  <a:lnTo>
                    <a:pt x="650" y="147"/>
                  </a:lnTo>
                  <a:lnTo>
                    <a:pt x="685" y="142"/>
                  </a:lnTo>
                  <a:lnTo>
                    <a:pt x="703" y="165"/>
                  </a:lnTo>
                  <a:lnTo>
                    <a:pt x="738" y="172"/>
                  </a:lnTo>
                  <a:lnTo>
                    <a:pt x="762" y="188"/>
                  </a:lnTo>
                  <a:lnTo>
                    <a:pt x="774" y="230"/>
                  </a:lnTo>
                  <a:lnTo>
                    <a:pt x="792" y="242"/>
                  </a:lnTo>
                  <a:lnTo>
                    <a:pt x="1058" y="295"/>
                  </a:lnTo>
                  <a:lnTo>
                    <a:pt x="1093" y="295"/>
                  </a:lnTo>
                  <a:lnTo>
                    <a:pt x="1146" y="342"/>
                  </a:lnTo>
                  <a:lnTo>
                    <a:pt x="1187" y="342"/>
                  </a:lnTo>
                  <a:lnTo>
                    <a:pt x="1193" y="360"/>
                  </a:lnTo>
                  <a:lnTo>
                    <a:pt x="1211" y="348"/>
                  </a:lnTo>
                  <a:lnTo>
                    <a:pt x="1235" y="342"/>
                  </a:lnTo>
                  <a:lnTo>
                    <a:pt x="1294" y="355"/>
                  </a:lnTo>
                  <a:lnTo>
                    <a:pt x="1335" y="372"/>
                  </a:lnTo>
                  <a:lnTo>
                    <a:pt x="1353" y="383"/>
                  </a:lnTo>
                  <a:lnTo>
                    <a:pt x="1347" y="396"/>
                  </a:lnTo>
                  <a:lnTo>
                    <a:pt x="1347" y="413"/>
                  </a:lnTo>
                  <a:lnTo>
                    <a:pt x="1388" y="426"/>
                  </a:lnTo>
                  <a:lnTo>
                    <a:pt x="1441" y="449"/>
                  </a:lnTo>
                  <a:lnTo>
                    <a:pt x="1447" y="484"/>
                  </a:lnTo>
                  <a:lnTo>
                    <a:pt x="1429" y="585"/>
                  </a:lnTo>
                  <a:lnTo>
                    <a:pt x="1441" y="591"/>
                  </a:lnTo>
                  <a:lnTo>
                    <a:pt x="1489" y="579"/>
                  </a:lnTo>
                  <a:lnTo>
                    <a:pt x="1494" y="585"/>
                  </a:lnTo>
                  <a:lnTo>
                    <a:pt x="1494" y="608"/>
                  </a:lnTo>
                  <a:lnTo>
                    <a:pt x="1477" y="626"/>
                  </a:lnTo>
                  <a:lnTo>
                    <a:pt x="1489" y="667"/>
                  </a:lnTo>
                  <a:lnTo>
                    <a:pt x="1530" y="697"/>
                  </a:lnTo>
                  <a:lnTo>
                    <a:pt x="1524" y="703"/>
                  </a:lnTo>
                  <a:lnTo>
                    <a:pt x="1464" y="761"/>
                  </a:lnTo>
                  <a:lnTo>
                    <a:pt x="1429" y="845"/>
                  </a:lnTo>
                  <a:lnTo>
                    <a:pt x="1411" y="898"/>
                  </a:lnTo>
                  <a:lnTo>
                    <a:pt x="1406" y="915"/>
                  </a:lnTo>
                  <a:lnTo>
                    <a:pt x="1423" y="928"/>
                  </a:lnTo>
                  <a:lnTo>
                    <a:pt x="1464" y="903"/>
                  </a:lnTo>
                  <a:lnTo>
                    <a:pt x="1512" y="815"/>
                  </a:lnTo>
                  <a:lnTo>
                    <a:pt x="1560" y="774"/>
                  </a:lnTo>
                  <a:lnTo>
                    <a:pt x="1583" y="761"/>
                  </a:lnTo>
                  <a:lnTo>
                    <a:pt x="1595" y="744"/>
                  </a:lnTo>
                  <a:lnTo>
                    <a:pt x="1619" y="720"/>
                  </a:lnTo>
                  <a:lnTo>
                    <a:pt x="1624" y="697"/>
                  </a:lnTo>
                  <a:lnTo>
                    <a:pt x="1624" y="667"/>
                  </a:lnTo>
                  <a:lnTo>
                    <a:pt x="1631" y="644"/>
                  </a:lnTo>
                  <a:lnTo>
                    <a:pt x="1642" y="632"/>
                  </a:lnTo>
                  <a:lnTo>
                    <a:pt x="1654" y="608"/>
                  </a:lnTo>
                  <a:lnTo>
                    <a:pt x="1666" y="596"/>
                  </a:lnTo>
                  <a:lnTo>
                    <a:pt x="1684" y="596"/>
                  </a:lnTo>
                  <a:lnTo>
                    <a:pt x="1690" y="614"/>
                  </a:lnTo>
                  <a:lnTo>
                    <a:pt x="1690" y="662"/>
                  </a:lnTo>
                  <a:lnTo>
                    <a:pt x="1649" y="761"/>
                  </a:lnTo>
                  <a:lnTo>
                    <a:pt x="1624" y="791"/>
                  </a:lnTo>
                  <a:lnTo>
                    <a:pt x="1613" y="827"/>
                  </a:lnTo>
                  <a:lnTo>
                    <a:pt x="1619" y="845"/>
                  </a:lnTo>
                  <a:lnTo>
                    <a:pt x="1578" y="933"/>
                  </a:lnTo>
                  <a:lnTo>
                    <a:pt x="1578" y="1004"/>
                  </a:lnTo>
                  <a:lnTo>
                    <a:pt x="1578" y="1057"/>
                  </a:lnTo>
                  <a:lnTo>
                    <a:pt x="1535" y="1098"/>
                  </a:lnTo>
                  <a:lnTo>
                    <a:pt x="1530" y="1116"/>
                  </a:lnTo>
                  <a:lnTo>
                    <a:pt x="1542" y="1176"/>
                  </a:lnTo>
                  <a:lnTo>
                    <a:pt x="1542" y="1276"/>
                  </a:lnTo>
                  <a:lnTo>
                    <a:pt x="1530" y="1293"/>
                  </a:lnTo>
                  <a:lnTo>
                    <a:pt x="1494" y="1394"/>
                  </a:lnTo>
                  <a:lnTo>
                    <a:pt x="1518" y="1547"/>
                  </a:lnTo>
                  <a:lnTo>
                    <a:pt x="1560" y="1648"/>
                  </a:lnTo>
                  <a:lnTo>
                    <a:pt x="1548" y="1666"/>
                  </a:lnTo>
                  <a:lnTo>
                    <a:pt x="1553" y="1684"/>
                  </a:lnTo>
                  <a:lnTo>
                    <a:pt x="1548" y="1701"/>
                  </a:lnTo>
                  <a:lnTo>
                    <a:pt x="1553" y="1748"/>
                  </a:lnTo>
                  <a:lnTo>
                    <a:pt x="715" y="1801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0.3%</a:t>
              </a:r>
            </a:p>
          </p:txBody>
        </p:sp>
        <p:sp>
          <p:nvSpPr>
            <p:cNvPr id="28" name="Freeform 48">
              <a:extLst>
                <a:ext uri="{FF2B5EF4-FFF2-40B4-BE49-F238E27FC236}">
                  <a16:creationId xmlns:a16="http://schemas.microsoft.com/office/drawing/2014/main" id="{BBF8C2F0-1622-4332-A945-1261D98AE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007" y="3332975"/>
              <a:ext cx="510349" cy="872562"/>
            </a:xfrm>
            <a:custGeom>
              <a:avLst/>
              <a:gdLst/>
              <a:ahLst/>
              <a:cxnLst>
                <a:cxn ang="0">
                  <a:pos x="213" y="53"/>
                </a:cxn>
                <a:cxn ang="0">
                  <a:pos x="290" y="118"/>
                </a:cxn>
                <a:cxn ang="0">
                  <a:pos x="348" y="189"/>
                </a:cxn>
                <a:cxn ang="0">
                  <a:pos x="372" y="296"/>
                </a:cxn>
                <a:cxn ang="0">
                  <a:pos x="331" y="355"/>
                </a:cxn>
                <a:cxn ang="0">
                  <a:pos x="277" y="450"/>
                </a:cxn>
                <a:cxn ang="0">
                  <a:pos x="213" y="485"/>
                </a:cxn>
                <a:cxn ang="0">
                  <a:pos x="118" y="503"/>
                </a:cxn>
                <a:cxn ang="0">
                  <a:pos x="107" y="580"/>
                </a:cxn>
                <a:cxn ang="0">
                  <a:pos x="153" y="644"/>
                </a:cxn>
                <a:cxn ang="0">
                  <a:pos x="95" y="804"/>
                </a:cxn>
                <a:cxn ang="0">
                  <a:pos x="36" y="863"/>
                </a:cxn>
                <a:cxn ang="0">
                  <a:pos x="18" y="928"/>
                </a:cxn>
                <a:cxn ang="0">
                  <a:pos x="0" y="988"/>
                </a:cxn>
                <a:cxn ang="0">
                  <a:pos x="29" y="1135"/>
                </a:cxn>
                <a:cxn ang="0">
                  <a:pos x="130" y="1270"/>
                </a:cxn>
                <a:cxn ang="0">
                  <a:pos x="242" y="1365"/>
                </a:cxn>
                <a:cxn ang="0">
                  <a:pos x="313" y="1531"/>
                </a:cxn>
                <a:cxn ang="0">
                  <a:pos x="366" y="1483"/>
                </a:cxn>
                <a:cxn ang="0">
                  <a:pos x="455" y="1548"/>
                </a:cxn>
                <a:cxn ang="0">
                  <a:pos x="449" y="1655"/>
                </a:cxn>
                <a:cxn ang="0">
                  <a:pos x="378" y="1749"/>
                </a:cxn>
                <a:cxn ang="0">
                  <a:pos x="449" y="1850"/>
                </a:cxn>
                <a:cxn ang="0">
                  <a:pos x="584" y="1921"/>
                </a:cxn>
                <a:cxn ang="0">
                  <a:pos x="691" y="2068"/>
                </a:cxn>
                <a:cxn ang="0">
                  <a:pos x="721" y="2121"/>
                </a:cxn>
                <a:cxn ang="0">
                  <a:pos x="691" y="2162"/>
                </a:cxn>
                <a:cxn ang="0">
                  <a:pos x="774" y="2269"/>
                </a:cxn>
                <a:cxn ang="0">
                  <a:pos x="797" y="2246"/>
                </a:cxn>
                <a:cxn ang="0">
                  <a:pos x="822" y="2186"/>
                </a:cxn>
                <a:cxn ang="0">
                  <a:pos x="916" y="2175"/>
                </a:cxn>
                <a:cxn ang="0">
                  <a:pos x="992" y="2228"/>
                </a:cxn>
                <a:cxn ang="0">
                  <a:pos x="1022" y="2127"/>
                </a:cxn>
                <a:cxn ang="0">
                  <a:pos x="1046" y="2068"/>
                </a:cxn>
                <a:cxn ang="0">
                  <a:pos x="1147" y="2027"/>
                </a:cxn>
                <a:cxn ang="0">
                  <a:pos x="1117" y="1974"/>
                </a:cxn>
                <a:cxn ang="0">
                  <a:pos x="1134" y="1932"/>
                </a:cxn>
                <a:cxn ang="0">
                  <a:pos x="1140" y="1909"/>
                </a:cxn>
                <a:cxn ang="0">
                  <a:pos x="1134" y="1873"/>
                </a:cxn>
                <a:cxn ang="0">
                  <a:pos x="1152" y="1743"/>
                </a:cxn>
                <a:cxn ang="0">
                  <a:pos x="1235" y="1630"/>
                </a:cxn>
                <a:cxn ang="0">
                  <a:pos x="1276" y="1525"/>
                </a:cxn>
                <a:cxn ang="0">
                  <a:pos x="1229" y="1365"/>
                </a:cxn>
                <a:cxn ang="0">
                  <a:pos x="1235" y="1282"/>
                </a:cxn>
                <a:cxn ang="0">
                  <a:pos x="1164" y="301"/>
                </a:cxn>
                <a:cxn ang="0">
                  <a:pos x="1140" y="273"/>
                </a:cxn>
                <a:cxn ang="0">
                  <a:pos x="1104" y="154"/>
                </a:cxn>
                <a:cxn ang="0">
                  <a:pos x="1051" y="71"/>
                </a:cxn>
              </a:cxnLst>
              <a:rect l="0" t="0" r="r" b="b"/>
              <a:pathLst>
                <a:path w="1276" h="2269">
                  <a:moveTo>
                    <a:pt x="1051" y="0"/>
                  </a:moveTo>
                  <a:lnTo>
                    <a:pt x="213" y="53"/>
                  </a:lnTo>
                  <a:lnTo>
                    <a:pt x="224" y="77"/>
                  </a:lnTo>
                  <a:lnTo>
                    <a:pt x="290" y="118"/>
                  </a:lnTo>
                  <a:lnTo>
                    <a:pt x="295" y="154"/>
                  </a:lnTo>
                  <a:lnTo>
                    <a:pt x="348" y="189"/>
                  </a:lnTo>
                  <a:lnTo>
                    <a:pt x="372" y="260"/>
                  </a:lnTo>
                  <a:lnTo>
                    <a:pt x="372" y="296"/>
                  </a:lnTo>
                  <a:lnTo>
                    <a:pt x="348" y="337"/>
                  </a:lnTo>
                  <a:lnTo>
                    <a:pt x="331" y="355"/>
                  </a:lnTo>
                  <a:lnTo>
                    <a:pt x="331" y="390"/>
                  </a:lnTo>
                  <a:lnTo>
                    <a:pt x="277" y="450"/>
                  </a:lnTo>
                  <a:lnTo>
                    <a:pt x="224" y="468"/>
                  </a:lnTo>
                  <a:lnTo>
                    <a:pt x="213" y="485"/>
                  </a:lnTo>
                  <a:lnTo>
                    <a:pt x="148" y="485"/>
                  </a:lnTo>
                  <a:lnTo>
                    <a:pt x="118" y="503"/>
                  </a:lnTo>
                  <a:lnTo>
                    <a:pt x="100" y="544"/>
                  </a:lnTo>
                  <a:lnTo>
                    <a:pt x="107" y="580"/>
                  </a:lnTo>
                  <a:lnTo>
                    <a:pt x="142" y="615"/>
                  </a:lnTo>
                  <a:lnTo>
                    <a:pt x="153" y="644"/>
                  </a:lnTo>
                  <a:lnTo>
                    <a:pt x="142" y="704"/>
                  </a:lnTo>
                  <a:lnTo>
                    <a:pt x="95" y="804"/>
                  </a:lnTo>
                  <a:lnTo>
                    <a:pt x="47" y="833"/>
                  </a:lnTo>
                  <a:lnTo>
                    <a:pt x="36" y="863"/>
                  </a:lnTo>
                  <a:lnTo>
                    <a:pt x="36" y="899"/>
                  </a:lnTo>
                  <a:lnTo>
                    <a:pt x="18" y="928"/>
                  </a:lnTo>
                  <a:lnTo>
                    <a:pt x="18" y="952"/>
                  </a:lnTo>
                  <a:lnTo>
                    <a:pt x="0" y="988"/>
                  </a:lnTo>
                  <a:lnTo>
                    <a:pt x="6" y="1064"/>
                  </a:lnTo>
                  <a:lnTo>
                    <a:pt x="29" y="1135"/>
                  </a:lnTo>
                  <a:lnTo>
                    <a:pt x="36" y="1164"/>
                  </a:lnTo>
                  <a:lnTo>
                    <a:pt x="130" y="1270"/>
                  </a:lnTo>
                  <a:lnTo>
                    <a:pt x="219" y="1341"/>
                  </a:lnTo>
                  <a:lnTo>
                    <a:pt x="242" y="1365"/>
                  </a:lnTo>
                  <a:lnTo>
                    <a:pt x="295" y="1513"/>
                  </a:lnTo>
                  <a:lnTo>
                    <a:pt x="313" y="1531"/>
                  </a:lnTo>
                  <a:lnTo>
                    <a:pt x="343" y="1501"/>
                  </a:lnTo>
                  <a:lnTo>
                    <a:pt x="366" y="1483"/>
                  </a:lnTo>
                  <a:lnTo>
                    <a:pt x="443" y="1525"/>
                  </a:lnTo>
                  <a:lnTo>
                    <a:pt x="455" y="1548"/>
                  </a:lnTo>
                  <a:lnTo>
                    <a:pt x="437" y="1602"/>
                  </a:lnTo>
                  <a:lnTo>
                    <a:pt x="449" y="1655"/>
                  </a:lnTo>
                  <a:lnTo>
                    <a:pt x="389" y="1726"/>
                  </a:lnTo>
                  <a:lnTo>
                    <a:pt x="378" y="1749"/>
                  </a:lnTo>
                  <a:lnTo>
                    <a:pt x="402" y="1797"/>
                  </a:lnTo>
                  <a:lnTo>
                    <a:pt x="449" y="1850"/>
                  </a:lnTo>
                  <a:lnTo>
                    <a:pt x="538" y="1903"/>
                  </a:lnTo>
                  <a:lnTo>
                    <a:pt x="584" y="1921"/>
                  </a:lnTo>
                  <a:lnTo>
                    <a:pt x="673" y="1997"/>
                  </a:lnTo>
                  <a:lnTo>
                    <a:pt x="691" y="2068"/>
                  </a:lnTo>
                  <a:lnTo>
                    <a:pt x="721" y="2104"/>
                  </a:lnTo>
                  <a:lnTo>
                    <a:pt x="721" y="2121"/>
                  </a:lnTo>
                  <a:lnTo>
                    <a:pt x="698" y="2145"/>
                  </a:lnTo>
                  <a:lnTo>
                    <a:pt x="691" y="2162"/>
                  </a:lnTo>
                  <a:lnTo>
                    <a:pt x="762" y="2269"/>
                  </a:lnTo>
                  <a:lnTo>
                    <a:pt x="774" y="2269"/>
                  </a:lnTo>
                  <a:lnTo>
                    <a:pt x="774" y="2246"/>
                  </a:lnTo>
                  <a:lnTo>
                    <a:pt x="797" y="2246"/>
                  </a:lnTo>
                  <a:lnTo>
                    <a:pt x="804" y="2257"/>
                  </a:lnTo>
                  <a:lnTo>
                    <a:pt x="822" y="2186"/>
                  </a:lnTo>
                  <a:lnTo>
                    <a:pt x="863" y="2168"/>
                  </a:lnTo>
                  <a:lnTo>
                    <a:pt x="916" y="2175"/>
                  </a:lnTo>
                  <a:lnTo>
                    <a:pt x="957" y="2198"/>
                  </a:lnTo>
                  <a:lnTo>
                    <a:pt x="992" y="2228"/>
                  </a:lnTo>
                  <a:lnTo>
                    <a:pt x="1040" y="2203"/>
                  </a:lnTo>
                  <a:lnTo>
                    <a:pt x="1022" y="2127"/>
                  </a:lnTo>
                  <a:lnTo>
                    <a:pt x="1016" y="2079"/>
                  </a:lnTo>
                  <a:lnTo>
                    <a:pt x="1046" y="2068"/>
                  </a:lnTo>
                  <a:lnTo>
                    <a:pt x="1140" y="2038"/>
                  </a:lnTo>
                  <a:lnTo>
                    <a:pt x="1147" y="2027"/>
                  </a:lnTo>
                  <a:lnTo>
                    <a:pt x="1117" y="1992"/>
                  </a:lnTo>
                  <a:lnTo>
                    <a:pt x="1117" y="1974"/>
                  </a:lnTo>
                  <a:lnTo>
                    <a:pt x="1122" y="1967"/>
                  </a:lnTo>
                  <a:lnTo>
                    <a:pt x="1134" y="1932"/>
                  </a:lnTo>
                  <a:lnTo>
                    <a:pt x="1147" y="1914"/>
                  </a:lnTo>
                  <a:lnTo>
                    <a:pt x="1140" y="1909"/>
                  </a:lnTo>
                  <a:lnTo>
                    <a:pt x="1134" y="1896"/>
                  </a:lnTo>
                  <a:lnTo>
                    <a:pt x="1134" y="1873"/>
                  </a:lnTo>
                  <a:lnTo>
                    <a:pt x="1152" y="1802"/>
                  </a:lnTo>
                  <a:lnTo>
                    <a:pt x="1152" y="1743"/>
                  </a:lnTo>
                  <a:lnTo>
                    <a:pt x="1205" y="1696"/>
                  </a:lnTo>
                  <a:lnTo>
                    <a:pt x="1235" y="1630"/>
                  </a:lnTo>
                  <a:lnTo>
                    <a:pt x="1235" y="1607"/>
                  </a:lnTo>
                  <a:lnTo>
                    <a:pt x="1276" y="1525"/>
                  </a:lnTo>
                  <a:lnTo>
                    <a:pt x="1264" y="1442"/>
                  </a:lnTo>
                  <a:lnTo>
                    <a:pt x="1229" y="1365"/>
                  </a:lnTo>
                  <a:lnTo>
                    <a:pt x="1241" y="1318"/>
                  </a:lnTo>
                  <a:lnTo>
                    <a:pt x="1235" y="1282"/>
                  </a:lnTo>
                  <a:lnTo>
                    <a:pt x="1246" y="1265"/>
                  </a:lnTo>
                  <a:lnTo>
                    <a:pt x="1164" y="301"/>
                  </a:lnTo>
                  <a:lnTo>
                    <a:pt x="1152" y="296"/>
                  </a:lnTo>
                  <a:lnTo>
                    <a:pt x="1140" y="273"/>
                  </a:lnTo>
                  <a:lnTo>
                    <a:pt x="1122" y="184"/>
                  </a:lnTo>
                  <a:lnTo>
                    <a:pt x="1104" y="154"/>
                  </a:lnTo>
                  <a:lnTo>
                    <a:pt x="1081" y="131"/>
                  </a:lnTo>
                  <a:lnTo>
                    <a:pt x="1051" y="71"/>
                  </a:lnTo>
                  <a:lnTo>
                    <a:pt x="1051" y="0"/>
                  </a:lnTo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-0.3%</a:t>
              </a:r>
            </a:p>
          </p:txBody>
        </p:sp>
        <p:grpSp>
          <p:nvGrpSpPr>
            <p:cNvPr id="29" name="Group 129">
              <a:extLst>
                <a:ext uri="{FF2B5EF4-FFF2-40B4-BE49-F238E27FC236}">
                  <a16:creationId xmlns:a16="http://schemas.microsoft.com/office/drawing/2014/main" id="{8755B484-EC89-4D3C-8749-0308112E2B76}"/>
                </a:ext>
              </a:extLst>
            </p:cNvPr>
            <p:cNvGrpSpPr/>
            <p:nvPr/>
          </p:nvGrpSpPr>
          <p:grpSpPr>
            <a:xfrm>
              <a:off x="5126633" y="2557881"/>
              <a:ext cx="992051" cy="912013"/>
              <a:chOff x="5421314" y="2084388"/>
              <a:chExt cx="1308418" cy="1247776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95" name="Freeform 49">
                <a:extLst>
                  <a:ext uri="{FF2B5EF4-FFF2-40B4-BE49-F238E27FC236}">
                    <a16:creationId xmlns:a16="http://schemas.microsoft.com/office/drawing/2014/main" id="{AB371DB6-4C8A-4729-AD35-0F782CA529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8850" y="2387600"/>
                <a:ext cx="690882" cy="944564"/>
              </a:xfrm>
              <a:custGeom>
                <a:avLst/>
                <a:gdLst/>
                <a:ahLst/>
                <a:cxnLst>
                  <a:cxn ang="0">
                    <a:pos x="620" y="1638"/>
                  </a:cxn>
                  <a:cxn ang="0">
                    <a:pos x="1016" y="1602"/>
                  </a:cxn>
                  <a:cxn ang="0">
                    <a:pos x="1069" y="1489"/>
                  </a:cxn>
                  <a:cxn ang="0">
                    <a:pos x="1081" y="1402"/>
                  </a:cxn>
                  <a:cxn ang="0">
                    <a:pos x="1152" y="1306"/>
                  </a:cxn>
                  <a:cxn ang="0">
                    <a:pos x="1158" y="1247"/>
                  </a:cxn>
                  <a:cxn ang="0">
                    <a:pos x="1193" y="1194"/>
                  </a:cxn>
                  <a:cxn ang="0">
                    <a:pos x="1216" y="1224"/>
                  </a:cxn>
                  <a:cxn ang="0">
                    <a:pos x="1241" y="1194"/>
                  </a:cxn>
                  <a:cxn ang="0">
                    <a:pos x="1234" y="1118"/>
                  </a:cxn>
                  <a:cxn ang="0">
                    <a:pos x="1223" y="999"/>
                  </a:cxn>
                  <a:cxn ang="0">
                    <a:pos x="1122" y="674"/>
                  </a:cxn>
                  <a:cxn ang="0">
                    <a:pos x="1004" y="669"/>
                  </a:cxn>
                  <a:cxn ang="0">
                    <a:pos x="856" y="864"/>
                  </a:cxn>
                  <a:cxn ang="0">
                    <a:pos x="838" y="857"/>
                  </a:cxn>
                  <a:cxn ang="0">
                    <a:pos x="780" y="828"/>
                  </a:cxn>
                  <a:cxn ang="0">
                    <a:pos x="780" y="728"/>
                  </a:cxn>
                  <a:cxn ang="0">
                    <a:pos x="851" y="669"/>
                  </a:cxn>
                  <a:cxn ang="0">
                    <a:pos x="863" y="621"/>
                  </a:cxn>
                  <a:cxn ang="0">
                    <a:pos x="892" y="574"/>
                  </a:cxn>
                  <a:cxn ang="0">
                    <a:pos x="916" y="426"/>
                  </a:cxn>
                  <a:cxn ang="0">
                    <a:pos x="886" y="350"/>
                  </a:cxn>
                  <a:cxn ang="0">
                    <a:pos x="845" y="291"/>
                  </a:cxn>
                  <a:cxn ang="0">
                    <a:pos x="886" y="255"/>
                  </a:cxn>
                  <a:cxn ang="0">
                    <a:pos x="851" y="167"/>
                  </a:cxn>
                  <a:cxn ang="0">
                    <a:pos x="714" y="114"/>
                  </a:cxn>
                  <a:cxn ang="0">
                    <a:pos x="608" y="66"/>
                  </a:cxn>
                  <a:cxn ang="0">
                    <a:pos x="496" y="36"/>
                  </a:cxn>
                  <a:cxn ang="0">
                    <a:pos x="432" y="30"/>
                  </a:cxn>
                  <a:cxn ang="0">
                    <a:pos x="366" y="96"/>
                  </a:cxn>
                  <a:cxn ang="0">
                    <a:pos x="366" y="160"/>
                  </a:cxn>
                  <a:cxn ang="0">
                    <a:pos x="389" y="178"/>
                  </a:cxn>
                  <a:cxn ang="0">
                    <a:pos x="348" y="196"/>
                  </a:cxn>
                  <a:cxn ang="0">
                    <a:pos x="307" y="243"/>
                  </a:cxn>
                  <a:cxn ang="0">
                    <a:pos x="295" y="320"/>
                  </a:cxn>
                  <a:cxn ang="0">
                    <a:pos x="277" y="414"/>
                  </a:cxn>
                  <a:cxn ang="0">
                    <a:pos x="236" y="396"/>
                  </a:cxn>
                  <a:cxn ang="0">
                    <a:pos x="236" y="314"/>
                  </a:cxn>
                  <a:cxn ang="0">
                    <a:pos x="236" y="284"/>
                  </a:cxn>
                  <a:cxn ang="0">
                    <a:pos x="201" y="320"/>
                  </a:cxn>
                  <a:cxn ang="0">
                    <a:pos x="183" y="385"/>
                  </a:cxn>
                  <a:cxn ang="0">
                    <a:pos x="123" y="414"/>
                  </a:cxn>
                  <a:cxn ang="0">
                    <a:pos x="106" y="467"/>
                  </a:cxn>
                  <a:cxn ang="0">
                    <a:pos x="70" y="568"/>
                  </a:cxn>
                  <a:cxn ang="0">
                    <a:pos x="59" y="687"/>
                  </a:cxn>
                  <a:cxn ang="0">
                    <a:pos x="17" y="769"/>
                  </a:cxn>
                  <a:cxn ang="0">
                    <a:pos x="47" y="893"/>
                  </a:cxn>
                  <a:cxn ang="0">
                    <a:pos x="52" y="994"/>
                  </a:cxn>
                  <a:cxn ang="0">
                    <a:pos x="153" y="1212"/>
                  </a:cxn>
                  <a:cxn ang="0">
                    <a:pos x="171" y="1313"/>
                  </a:cxn>
                  <a:cxn ang="0">
                    <a:pos x="159" y="1336"/>
                  </a:cxn>
                  <a:cxn ang="0">
                    <a:pos x="136" y="1484"/>
                  </a:cxn>
                  <a:cxn ang="0">
                    <a:pos x="59" y="1661"/>
                  </a:cxn>
                  <a:cxn ang="0">
                    <a:pos x="0" y="1714"/>
                  </a:cxn>
                </a:cxnLst>
                <a:rect l="0" t="0" r="r" b="b"/>
                <a:pathLst>
                  <a:path w="1246" h="1714">
                    <a:moveTo>
                      <a:pt x="0" y="1714"/>
                    </a:moveTo>
                    <a:lnTo>
                      <a:pt x="620" y="1638"/>
                    </a:lnTo>
                    <a:lnTo>
                      <a:pt x="626" y="1655"/>
                    </a:lnTo>
                    <a:lnTo>
                      <a:pt x="1016" y="1602"/>
                    </a:lnTo>
                    <a:lnTo>
                      <a:pt x="1021" y="1584"/>
                    </a:lnTo>
                    <a:lnTo>
                      <a:pt x="1069" y="1489"/>
                    </a:lnTo>
                    <a:lnTo>
                      <a:pt x="1087" y="1466"/>
                    </a:lnTo>
                    <a:lnTo>
                      <a:pt x="1081" y="1402"/>
                    </a:lnTo>
                    <a:lnTo>
                      <a:pt x="1104" y="1348"/>
                    </a:lnTo>
                    <a:lnTo>
                      <a:pt x="1152" y="1306"/>
                    </a:lnTo>
                    <a:lnTo>
                      <a:pt x="1152" y="1260"/>
                    </a:lnTo>
                    <a:lnTo>
                      <a:pt x="1158" y="1247"/>
                    </a:lnTo>
                    <a:lnTo>
                      <a:pt x="1163" y="1218"/>
                    </a:lnTo>
                    <a:lnTo>
                      <a:pt x="1193" y="1194"/>
                    </a:lnTo>
                    <a:lnTo>
                      <a:pt x="1205" y="1218"/>
                    </a:lnTo>
                    <a:lnTo>
                      <a:pt x="1216" y="1224"/>
                    </a:lnTo>
                    <a:lnTo>
                      <a:pt x="1234" y="1212"/>
                    </a:lnTo>
                    <a:lnTo>
                      <a:pt x="1241" y="1194"/>
                    </a:lnTo>
                    <a:lnTo>
                      <a:pt x="1246" y="1171"/>
                    </a:lnTo>
                    <a:lnTo>
                      <a:pt x="1234" y="1118"/>
                    </a:lnTo>
                    <a:lnTo>
                      <a:pt x="1246" y="1047"/>
                    </a:lnTo>
                    <a:lnTo>
                      <a:pt x="1223" y="999"/>
                    </a:lnTo>
                    <a:lnTo>
                      <a:pt x="1216" y="905"/>
                    </a:lnTo>
                    <a:lnTo>
                      <a:pt x="1122" y="674"/>
                    </a:lnTo>
                    <a:lnTo>
                      <a:pt x="1033" y="644"/>
                    </a:lnTo>
                    <a:lnTo>
                      <a:pt x="1004" y="669"/>
                    </a:lnTo>
                    <a:lnTo>
                      <a:pt x="963" y="710"/>
                    </a:lnTo>
                    <a:lnTo>
                      <a:pt x="856" y="864"/>
                    </a:lnTo>
                    <a:lnTo>
                      <a:pt x="845" y="864"/>
                    </a:lnTo>
                    <a:lnTo>
                      <a:pt x="838" y="857"/>
                    </a:lnTo>
                    <a:lnTo>
                      <a:pt x="792" y="840"/>
                    </a:lnTo>
                    <a:lnTo>
                      <a:pt x="780" y="828"/>
                    </a:lnTo>
                    <a:lnTo>
                      <a:pt x="767" y="793"/>
                    </a:lnTo>
                    <a:lnTo>
                      <a:pt x="780" y="728"/>
                    </a:lnTo>
                    <a:lnTo>
                      <a:pt x="797" y="704"/>
                    </a:lnTo>
                    <a:lnTo>
                      <a:pt x="851" y="669"/>
                    </a:lnTo>
                    <a:lnTo>
                      <a:pt x="863" y="644"/>
                    </a:lnTo>
                    <a:lnTo>
                      <a:pt x="863" y="621"/>
                    </a:lnTo>
                    <a:lnTo>
                      <a:pt x="874" y="591"/>
                    </a:lnTo>
                    <a:lnTo>
                      <a:pt x="892" y="574"/>
                    </a:lnTo>
                    <a:lnTo>
                      <a:pt x="916" y="527"/>
                    </a:lnTo>
                    <a:lnTo>
                      <a:pt x="916" y="426"/>
                    </a:lnTo>
                    <a:lnTo>
                      <a:pt x="904" y="373"/>
                    </a:lnTo>
                    <a:lnTo>
                      <a:pt x="886" y="350"/>
                    </a:lnTo>
                    <a:lnTo>
                      <a:pt x="856" y="309"/>
                    </a:lnTo>
                    <a:lnTo>
                      <a:pt x="845" y="291"/>
                    </a:lnTo>
                    <a:lnTo>
                      <a:pt x="851" y="267"/>
                    </a:lnTo>
                    <a:lnTo>
                      <a:pt x="886" y="255"/>
                    </a:lnTo>
                    <a:lnTo>
                      <a:pt x="892" y="243"/>
                    </a:lnTo>
                    <a:lnTo>
                      <a:pt x="851" y="167"/>
                    </a:lnTo>
                    <a:lnTo>
                      <a:pt x="815" y="149"/>
                    </a:lnTo>
                    <a:lnTo>
                      <a:pt x="714" y="114"/>
                    </a:lnTo>
                    <a:lnTo>
                      <a:pt x="638" y="96"/>
                    </a:lnTo>
                    <a:lnTo>
                      <a:pt x="608" y="66"/>
                    </a:lnTo>
                    <a:lnTo>
                      <a:pt x="549" y="48"/>
                    </a:lnTo>
                    <a:lnTo>
                      <a:pt x="496" y="36"/>
                    </a:lnTo>
                    <a:lnTo>
                      <a:pt x="449" y="0"/>
                    </a:lnTo>
                    <a:lnTo>
                      <a:pt x="432" y="30"/>
                    </a:lnTo>
                    <a:lnTo>
                      <a:pt x="396" y="43"/>
                    </a:lnTo>
                    <a:lnTo>
                      <a:pt x="366" y="96"/>
                    </a:lnTo>
                    <a:lnTo>
                      <a:pt x="361" y="142"/>
                    </a:lnTo>
                    <a:lnTo>
                      <a:pt x="366" y="160"/>
                    </a:lnTo>
                    <a:lnTo>
                      <a:pt x="384" y="160"/>
                    </a:lnTo>
                    <a:lnTo>
                      <a:pt x="389" y="178"/>
                    </a:lnTo>
                    <a:lnTo>
                      <a:pt x="378" y="184"/>
                    </a:lnTo>
                    <a:lnTo>
                      <a:pt x="348" y="196"/>
                    </a:lnTo>
                    <a:lnTo>
                      <a:pt x="331" y="208"/>
                    </a:lnTo>
                    <a:lnTo>
                      <a:pt x="307" y="243"/>
                    </a:lnTo>
                    <a:lnTo>
                      <a:pt x="290" y="279"/>
                    </a:lnTo>
                    <a:lnTo>
                      <a:pt x="295" y="320"/>
                    </a:lnTo>
                    <a:lnTo>
                      <a:pt x="301" y="367"/>
                    </a:lnTo>
                    <a:lnTo>
                      <a:pt x="277" y="414"/>
                    </a:lnTo>
                    <a:lnTo>
                      <a:pt x="242" y="432"/>
                    </a:lnTo>
                    <a:lnTo>
                      <a:pt x="236" y="396"/>
                    </a:lnTo>
                    <a:lnTo>
                      <a:pt x="248" y="355"/>
                    </a:lnTo>
                    <a:lnTo>
                      <a:pt x="236" y="314"/>
                    </a:lnTo>
                    <a:lnTo>
                      <a:pt x="242" y="291"/>
                    </a:lnTo>
                    <a:lnTo>
                      <a:pt x="236" y="284"/>
                    </a:lnTo>
                    <a:lnTo>
                      <a:pt x="219" y="291"/>
                    </a:lnTo>
                    <a:lnTo>
                      <a:pt x="201" y="320"/>
                    </a:lnTo>
                    <a:lnTo>
                      <a:pt x="194" y="362"/>
                    </a:lnTo>
                    <a:lnTo>
                      <a:pt x="183" y="385"/>
                    </a:lnTo>
                    <a:lnTo>
                      <a:pt x="159" y="385"/>
                    </a:lnTo>
                    <a:lnTo>
                      <a:pt x="123" y="414"/>
                    </a:lnTo>
                    <a:lnTo>
                      <a:pt x="106" y="444"/>
                    </a:lnTo>
                    <a:lnTo>
                      <a:pt x="106" y="467"/>
                    </a:lnTo>
                    <a:lnTo>
                      <a:pt x="70" y="503"/>
                    </a:lnTo>
                    <a:lnTo>
                      <a:pt x="70" y="568"/>
                    </a:lnTo>
                    <a:lnTo>
                      <a:pt x="65" y="639"/>
                    </a:lnTo>
                    <a:lnTo>
                      <a:pt x="59" y="687"/>
                    </a:lnTo>
                    <a:lnTo>
                      <a:pt x="35" y="740"/>
                    </a:lnTo>
                    <a:lnTo>
                      <a:pt x="17" y="769"/>
                    </a:lnTo>
                    <a:lnTo>
                      <a:pt x="17" y="804"/>
                    </a:lnTo>
                    <a:lnTo>
                      <a:pt x="47" y="893"/>
                    </a:lnTo>
                    <a:lnTo>
                      <a:pt x="29" y="946"/>
                    </a:lnTo>
                    <a:lnTo>
                      <a:pt x="52" y="994"/>
                    </a:lnTo>
                    <a:lnTo>
                      <a:pt x="112" y="1111"/>
                    </a:lnTo>
                    <a:lnTo>
                      <a:pt x="153" y="1212"/>
                    </a:lnTo>
                    <a:lnTo>
                      <a:pt x="153" y="1295"/>
                    </a:lnTo>
                    <a:lnTo>
                      <a:pt x="171" y="1313"/>
                    </a:lnTo>
                    <a:lnTo>
                      <a:pt x="171" y="1324"/>
                    </a:lnTo>
                    <a:lnTo>
                      <a:pt x="159" y="1336"/>
                    </a:lnTo>
                    <a:lnTo>
                      <a:pt x="148" y="1425"/>
                    </a:lnTo>
                    <a:lnTo>
                      <a:pt x="136" y="1484"/>
                    </a:lnTo>
                    <a:lnTo>
                      <a:pt x="106" y="1542"/>
                    </a:lnTo>
                    <a:lnTo>
                      <a:pt x="59" y="1661"/>
                    </a:lnTo>
                    <a:lnTo>
                      <a:pt x="17" y="1702"/>
                    </a:lnTo>
                    <a:lnTo>
                      <a:pt x="0" y="1714"/>
                    </a:lnTo>
                    <a:close/>
                  </a:path>
                </a:pathLst>
              </a:custGeom>
              <a:solidFill>
                <a:srgbClr val="DA9694"/>
              </a:solidFill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effectLst/>
                    <a:uLnTx/>
                    <a:uFillTx/>
                    <a:cs typeface="Arial" pitchFamily="34" charset="0"/>
                  </a:rPr>
                  <a:t>0.04%</a:t>
                </a:r>
              </a:p>
            </p:txBody>
          </p:sp>
          <p:sp>
            <p:nvSpPr>
              <p:cNvPr id="96" name="Freeform 51">
                <a:extLst>
                  <a:ext uri="{FF2B5EF4-FFF2-40B4-BE49-F238E27FC236}">
                    <a16:creationId xmlns:a16="http://schemas.microsoft.com/office/drawing/2014/main" id="{EF3422B0-9FD4-47F3-BB31-DA3ACFD58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1314" y="2084388"/>
                <a:ext cx="1028700" cy="508001"/>
              </a:xfrm>
              <a:custGeom>
                <a:avLst/>
                <a:gdLst/>
                <a:ahLst/>
                <a:cxnLst>
                  <a:cxn ang="0">
                    <a:pos x="83" y="372"/>
                  </a:cxn>
                  <a:cxn ang="0">
                    <a:pos x="183" y="301"/>
                  </a:cxn>
                  <a:cxn ang="0">
                    <a:pos x="461" y="130"/>
                  </a:cxn>
                  <a:cxn ang="0">
                    <a:pos x="609" y="12"/>
                  </a:cxn>
                  <a:cxn ang="0">
                    <a:pos x="721" y="18"/>
                  </a:cxn>
                  <a:cxn ang="0">
                    <a:pos x="644" y="89"/>
                  </a:cxn>
                  <a:cxn ang="0">
                    <a:pos x="538" y="201"/>
                  </a:cxn>
                  <a:cxn ang="0">
                    <a:pos x="550" y="278"/>
                  </a:cxn>
                  <a:cxn ang="0">
                    <a:pos x="656" y="225"/>
                  </a:cxn>
                  <a:cxn ang="0">
                    <a:pos x="921" y="367"/>
                  </a:cxn>
                  <a:cxn ang="0">
                    <a:pos x="1010" y="385"/>
                  </a:cxn>
                  <a:cxn ang="0">
                    <a:pos x="1040" y="402"/>
                  </a:cxn>
                  <a:cxn ang="0">
                    <a:pos x="1152" y="307"/>
                  </a:cxn>
                  <a:cxn ang="0">
                    <a:pos x="1501" y="195"/>
                  </a:cxn>
                  <a:cxn ang="0">
                    <a:pos x="1494" y="266"/>
                  </a:cxn>
                  <a:cxn ang="0">
                    <a:pos x="1560" y="325"/>
                  </a:cxn>
                  <a:cxn ang="0">
                    <a:pos x="1702" y="314"/>
                  </a:cxn>
                  <a:cxn ang="0">
                    <a:pos x="1790" y="426"/>
                  </a:cxn>
                  <a:cxn ang="0">
                    <a:pos x="1938" y="438"/>
                  </a:cxn>
                  <a:cxn ang="0">
                    <a:pos x="1926" y="496"/>
                  </a:cxn>
                  <a:cxn ang="0">
                    <a:pos x="1861" y="484"/>
                  </a:cxn>
                  <a:cxn ang="0">
                    <a:pos x="1778" y="496"/>
                  </a:cxn>
                  <a:cxn ang="0">
                    <a:pos x="1643" y="496"/>
                  </a:cxn>
                  <a:cxn ang="0">
                    <a:pos x="1625" y="561"/>
                  </a:cxn>
                  <a:cxn ang="0">
                    <a:pos x="1459" y="502"/>
                  </a:cxn>
                  <a:cxn ang="0">
                    <a:pos x="1342" y="550"/>
                  </a:cxn>
                  <a:cxn ang="0">
                    <a:pos x="1282" y="578"/>
                  </a:cxn>
                  <a:cxn ang="0">
                    <a:pos x="1187" y="585"/>
                  </a:cxn>
                  <a:cxn ang="0">
                    <a:pos x="1081" y="720"/>
                  </a:cxn>
                  <a:cxn ang="0">
                    <a:pos x="1099" y="649"/>
                  </a:cxn>
                  <a:cxn ang="0">
                    <a:pos x="1028" y="674"/>
                  </a:cxn>
                  <a:cxn ang="0">
                    <a:pos x="981" y="626"/>
                  </a:cxn>
                  <a:cxn ang="0">
                    <a:pos x="934" y="745"/>
                  </a:cxn>
                  <a:cxn ang="0">
                    <a:pos x="850" y="904"/>
                  </a:cxn>
                  <a:cxn ang="0">
                    <a:pos x="804" y="933"/>
                  </a:cxn>
                  <a:cxn ang="0">
                    <a:pos x="809" y="851"/>
                  </a:cxn>
                  <a:cxn ang="0">
                    <a:pos x="744" y="851"/>
                  </a:cxn>
                  <a:cxn ang="0">
                    <a:pos x="703" y="692"/>
                  </a:cxn>
                  <a:cxn ang="0">
                    <a:pos x="668" y="649"/>
                  </a:cxn>
                  <a:cxn ang="0">
                    <a:pos x="550" y="608"/>
                  </a:cxn>
                  <a:cxn ang="0">
                    <a:pos x="502" y="608"/>
                  </a:cxn>
                  <a:cxn ang="0">
                    <a:pos x="373" y="561"/>
                  </a:cxn>
                  <a:cxn ang="0">
                    <a:pos x="77" y="454"/>
                  </a:cxn>
                  <a:cxn ang="0">
                    <a:pos x="0" y="408"/>
                  </a:cxn>
                </a:cxnLst>
                <a:rect l="0" t="0" r="r" b="b"/>
                <a:pathLst>
                  <a:path w="1956" h="963">
                    <a:moveTo>
                      <a:pt x="0" y="408"/>
                    </a:moveTo>
                    <a:lnTo>
                      <a:pt x="59" y="390"/>
                    </a:lnTo>
                    <a:lnTo>
                      <a:pt x="83" y="372"/>
                    </a:lnTo>
                    <a:lnTo>
                      <a:pt x="148" y="337"/>
                    </a:lnTo>
                    <a:lnTo>
                      <a:pt x="160" y="307"/>
                    </a:lnTo>
                    <a:lnTo>
                      <a:pt x="183" y="301"/>
                    </a:lnTo>
                    <a:lnTo>
                      <a:pt x="295" y="266"/>
                    </a:lnTo>
                    <a:lnTo>
                      <a:pt x="366" y="225"/>
                    </a:lnTo>
                    <a:lnTo>
                      <a:pt x="461" y="130"/>
                    </a:lnTo>
                    <a:lnTo>
                      <a:pt x="485" y="124"/>
                    </a:lnTo>
                    <a:lnTo>
                      <a:pt x="561" y="41"/>
                    </a:lnTo>
                    <a:lnTo>
                      <a:pt x="609" y="12"/>
                    </a:lnTo>
                    <a:lnTo>
                      <a:pt x="697" y="0"/>
                    </a:lnTo>
                    <a:lnTo>
                      <a:pt x="715" y="5"/>
                    </a:lnTo>
                    <a:lnTo>
                      <a:pt x="721" y="18"/>
                    </a:lnTo>
                    <a:lnTo>
                      <a:pt x="674" y="48"/>
                    </a:lnTo>
                    <a:lnTo>
                      <a:pt x="662" y="53"/>
                    </a:lnTo>
                    <a:lnTo>
                      <a:pt x="644" y="89"/>
                    </a:lnTo>
                    <a:lnTo>
                      <a:pt x="586" y="154"/>
                    </a:lnTo>
                    <a:lnTo>
                      <a:pt x="556" y="183"/>
                    </a:lnTo>
                    <a:lnTo>
                      <a:pt x="538" y="201"/>
                    </a:lnTo>
                    <a:lnTo>
                      <a:pt x="526" y="260"/>
                    </a:lnTo>
                    <a:lnTo>
                      <a:pt x="538" y="301"/>
                    </a:lnTo>
                    <a:lnTo>
                      <a:pt x="550" y="278"/>
                    </a:lnTo>
                    <a:lnTo>
                      <a:pt x="597" y="236"/>
                    </a:lnTo>
                    <a:lnTo>
                      <a:pt x="632" y="236"/>
                    </a:lnTo>
                    <a:lnTo>
                      <a:pt x="656" y="225"/>
                    </a:lnTo>
                    <a:lnTo>
                      <a:pt x="768" y="278"/>
                    </a:lnTo>
                    <a:lnTo>
                      <a:pt x="857" y="378"/>
                    </a:lnTo>
                    <a:lnTo>
                      <a:pt x="921" y="367"/>
                    </a:lnTo>
                    <a:lnTo>
                      <a:pt x="964" y="367"/>
                    </a:lnTo>
                    <a:lnTo>
                      <a:pt x="987" y="385"/>
                    </a:lnTo>
                    <a:lnTo>
                      <a:pt x="1010" y="385"/>
                    </a:lnTo>
                    <a:lnTo>
                      <a:pt x="1017" y="378"/>
                    </a:lnTo>
                    <a:lnTo>
                      <a:pt x="1040" y="390"/>
                    </a:lnTo>
                    <a:lnTo>
                      <a:pt x="1040" y="402"/>
                    </a:lnTo>
                    <a:lnTo>
                      <a:pt x="1058" y="390"/>
                    </a:lnTo>
                    <a:lnTo>
                      <a:pt x="1075" y="367"/>
                    </a:lnTo>
                    <a:lnTo>
                      <a:pt x="1152" y="307"/>
                    </a:lnTo>
                    <a:lnTo>
                      <a:pt x="1406" y="243"/>
                    </a:lnTo>
                    <a:lnTo>
                      <a:pt x="1471" y="207"/>
                    </a:lnTo>
                    <a:lnTo>
                      <a:pt x="1501" y="195"/>
                    </a:lnTo>
                    <a:lnTo>
                      <a:pt x="1512" y="213"/>
                    </a:lnTo>
                    <a:lnTo>
                      <a:pt x="1494" y="248"/>
                    </a:lnTo>
                    <a:lnTo>
                      <a:pt x="1494" y="266"/>
                    </a:lnTo>
                    <a:lnTo>
                      <a:pt x="1524" y="325"/>
                    </a:lnTo>
                    <a:lnTo>
                      <a:pt x="1542" y="337"/>
                    </a:lnTo>
                    <a:lnTo>
                      <a:pt x="1560" y="325"/>
                    </a:lnTo>
                    <a:lnTo>
                      <a:pt x="1601" y="331"/>
                    </a:lnTo>
                    <a:lnTo>
                      <a:pt x="1619" y="319"/>
                    </a:lnTo>
                    <a:lnTo>
                      <a:pt x="1702" y="314"/>
                    </a:lnTo>
                    <a:lnTo>
                      <a:pt x="1737" y="337"/>
                    </a:lnTo>
                    <a:lnTo>
                      <a:pt x="1766" y="396"/>
                    </a:lnTo>
                    <a:lnTo>
                      <a:pt x="1790" y="426"/>
                    </a:lnTo>
                    <a:lnTo>
                      <a:pt x="1855" y="449"/>
                    </a:lnTo>
                    <a:lnTo>
                      <a:pt x="1920" y="438"/>
                    </a:lnTo>
                    <a:lnTo>
                      <a:pt x="1938" y="438"/>
                    </a:lnTo>
                    <a:lnTo>
                      <a:pt x="1956" y="449"/>
                    </a:lnTo>
                    <a:lnTo>
                      <a:pt x="1956" y="472"/>
                    </a:lnTo>
                    <a:lnTo>
                      <a:pt x="1926" y="496"/>
                    </a:lnTo>
                    <a:lnTo>
                      <a:pt x="1885" y="502"/>
                    </a:lnTo>
                    <a:lnTo>
                      <a:pt x="1867" y="496"/>
                    </a:lnTo>
                    <a:lnTo>
                      <a:pt x="1861" y="484"/>
                    </a:lnTo>
                    <a:lnTo>
                      <a:pt x="1849" y="484"/>
                    </a:lnTo>
                    <a:lnTo>
                      <a:pt x="1808" y="508"/>
                    </a:lnTo>
                    <a:lnTo>
                      <a:pt x="1778" y="496"/>
                    </a:lnTo>
                    <a:lnTo>
                      <a:pt x="1755" y="496"/>
                    </a:lnTo>
                    <a:lnTo>
                      <a:pt x="1684" y="508"/>
                    </a:lnTo>
                    <a:lnTo>
                      <a:pt x="1643" y="496"/>
                    </a:lnTo>
                    <a:lnTo>
                      <a:pt x="1625" y="508"/>
                    </a:lnTo>
                    <a:lnTo>
                      <a:pt x="1636" y="550"/>
                    </a:lnTo>
                    <a:lnTo>
                      <a:pt x="1625" y="561"/>
                    </a:lnTo>
                    <a:lnTo>
                      <a:pt x="1608" y="555"/>
                    </a:lnTo>
                    <a:lnTo>
                      <a:pt x="1565" y="520"/>
                    </a:lnTo>
                    <a:lnTo>
                      <a:pt x="1459" y="502"/>
                    </a:lnTo>
                    <a:lnTo>
                      <a:pt x="1436" y="508"/>
                    </a:lnTo>
                    <a:lnTo>
                      <a:pt x="1412" y="496"/>
                    </a:lnTo>
                    <a:lnTo>
                      <a:pt x="1342" y="550"/>
                    </a:lnTo>
                    <a:lnTo>
                      <a:pt x="1324" y="550"/>
                    </a:lnTo>
                    <a:lnTo>
                      <a:pt x="1294" y="567"/>
                    </a:lnTo>
                    <a:lnTo>
                      <a:pt x="1282" y="578"/>
                    </a:lnTo>
                    <a:lnTo>
                      <a:pt x="1271" y="585"/>
                    </a:lnTo>
                    <a:lnTo>
                      <a:pt x="1228" y="578"/>
                    </a:lnTo>
                    <a:lnTo>
                      <a:pt x="1187" y="585"/>
                    </a:lnTo>
                    <a:lnTo>
                      <a:pt x="1182" y="621"/>
                    </a:lnTo>
                    <a:lnTo>
                      <a:pt x="1170" y="638"/>
                    </a:lnTo>
                    <a:lnTo>
                      <a:pt x="1081" y="720"/>
                    </a:lnTo>
                    <a:lnTo>
                      <a:pt x="1070" y="715"/>
                    </a:lnTo>
                    <a:lnTo>
                      <a:pt x="1063" y="703"/>
                    </a:lnTo>
                    <a:lnTo>
                      <a:pt x="1099" y="649"/>
                    </a:lnTo>
                    <a:lnTo>
                      <a:pt x="1093" y="626"/>
                    </a:lnTo>
                    <a:lnTo>
                      <a:pt x="1046" y="626"/>
                    </a:lnTo>
                    <a:lnTo>
                      <a:pt x="1028" y="674"/>
                    </a:lnTo>
                    <a:lnTo>
                      <a:pt x="1010" y="697"/>
                    </a:lnTo>
                    <a:lnTo>
                      <a:pt x="992" y="667"/>
                    </a:lnTo>
                    <a:lnTo>
                      <a:pt x="981" y="626"/>
                    </a:lnTo>
                    <a:lnTo>
                      <a:pt x="975" y="632"/>
                    </a:lnTo>
                    <a:lnTo>
                      <a:pt x="964" y="692"/>
                    </a:lnTo>
                    <a:lnTo>
                      <a:pt x="934" y="745"/>
                    </a:lnTo>
                    <a:lnTo>
                      <a:pt x="910" y="803"/>
                    </a:lnTo>
                    <a:lnTo>
                      <a:pt x="893" y="839"/>
                    </a:lnTo>
                    <a:lnTo>
                      <a:pt x="850" y="904"/>
                    </a:lnTo>
                    <a:lnTo>
                      <a:pt x="850" y="945"/>
                    </a:lnTo>
                    <a:lnTo>
                      <a:pt x="845" y="963"/>
                    </a:lnTo>
                    <a:lnTo>
                      <a:pt x="804" y="933"/>
                    </a:lnTo>
                    <a:lnTo>
                      <a:pt x="792" y="892"/>
                    </a:lnTo>
                    <a:lnTo>
                      <a:pt x="809" y="874"/>
                    </a:lnTo>
                    <a:lnTo>
                      <a:pt x="809" y="851"/>
                    </a:lnTo>
                    <a:lnTo>
                      <a:pt x="804" y="845"/>
                    </a:lnTo>
                    <a:lnTo>
                      <a:pt x="756" y="857"/>
                    </a:lnTo>
                    <a:lnTo>
                      <a:pt x="744" y="851"/>
                    </a:lnTo>
                    <a:lnTo>
                      <a:pt x="762" y="750"/>
                    </a:lnTo>
                    <a:lnTo>
                      <a:pt x="756" y="715"/>
                    </a:lnTo>
                    <a:lnTo>
                      <a:pt x="703" y="692"/>
                    </a:lnTo>
                    <a:lnTo>
                      <a:pt x="662" y="679"/>
                    </a:lnTo>
                    <a:lnTo>
                      <a:pt x="662" y="662"/>
                    </a:lnTo>
                    <a:lnTo>
                      <a:pt x="668" y="649"/>
                    </a:lnTo>
                    <a:lnTo>
                      <a:pt x="650" y="638"/>
                    </a:lnTo>
                    <a:lnTo>
                      <a:pt x="609" y="621"/>
                    </a:lnTo>
                    <a:lnTo>
                      <a:pt x="550" y="608"/>
                    </a:lnTo>
                    <a:lnTo>
                      <a:pt x="526" y="614"/>
                    </a:lnTo>
                    <a:lnTo>
                      <a:pt x="508" y="626"/>
                    </a:lnTo>
                    <a:lnTo>
                      <a:pt x="502" y="608"/>
                    </a:lnTo>
                    <a:lnTo>
                      <a:pt x="461" y="608"/>
                    </a:lnTo>
                    <a:lnTo>
                      <a:pt x="408" y="561"/>
                    </a:lnTo>
                    <a:lnTo>
                      <a:pt x="373" y="561"/>
                    </a:lnTo>
                    <a:lnTo>
                      <a:pt x="107" y="508"/>
                    </a:lnTo>
                    <a:lnTo>
                      <a:pt x="89" y="496"/>
                    </a:lnTo>
                    <a:lnTo>
                      <a:pt x="77" y="454"/>
                    </a:lnTo>
                    <a:lnTo>
                      <a:pt x="53" y="438"/>
                    </a:lnTo>
                    <a:lnTo>
                      <a:pt x="18" y="431"/>
                    </a:lnTo>
                    <a:lnTo>
                      <a:pt x="0" y="408"/>
                    </a:lnTo>
                    <a:close/>
                  </a:path>
                </a:pathLst>
              </a:custGeom>
              <a:solidFill>
                <a:srgbClr val="DA9694"/>
              </a:solidFill>
              <a:ln w="1270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highlight>
                    <a:srgbClr val="632523"/>
                  </a:highlight>
                  <a:uLnTx/>
                  <a:uFillTx/>
                  <a:cs typeface="Arial" pitchFamily="34" charset="0"/>
                </a:endParaRPr>
              </a:p>
            </p:txBody>
          </p:sp>
        </p:grpSp>
        <p:sp>
          <p:nvSpPr>
            <p:cNvPr id="30" name="Freeform 53">
              <a:extLst>
                <a:ext uri="{FF2B5EF4-FFF2-40B4-BE49-F238E27FC236}">
                  <a16:creationId xmlns:a16="http://schemas.microsoft.com/office/drawing/2014/main" id="{321C0717-24E8-4BEE-9F76-E6540168A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4581" y="3409556"/>
              <a:ext cx="389984" cy="660223"/>
            </a:xfrm>
            <a:custGeom>
              <a:avLst/>
              <a:gdLst/>
              <a:ahLst/>
              <a:cxnLst>
                <a:cxn ang="0">
                  <a:pos x="30" y="99"/>
                </a:cxn>
                <a:cxn ang="0">
                  <a:pos x="112" y="1063"/>
                </a:cxn>
                <a:cxn ang="0">
                  <a:pos x="101" y="1080"/>
                </a:cxn>
                <a:cxn ang="0">
                  <a:pos x="107" y="1116"/>
                </a:cxn>
                <a:cxn ang="0">
                  <a:pos x="95" y="1163"/>
                </a:cxn>
                <a:cxn ang="0">
                  <a:pos x="130" y="1240"/>
                </a:cxn>
                <a:cxn ang="0">
                  <a:pos x="142" y="1323"/>
                </a:cxn>
                <a:cxn ang="0">
                  <a:pos x="101" y="1405"/>
                </a:cxn>
                <a:cxn ang="0">
                  <a:pos x="101" y="1428"/>
                </a:cxn>
                <a:cxn ang="0">
                  <a:pos x="71" y="1494"/>
                </a:cxn>
                <a:cxn ang="0">
                  <a:pos x="18" y="1541"/>
                </a:cxn>
                <a:cxn ang="0">
                  <a:pos x="18" y="1600"/>
                </a:cxn>
                <a:cxn ang="0">
                  <a:pos x="0" y="1671"/>
                </a:cxn>
                <a:cxn ang="0">
                  <a:pos x="0" y="1694"/>
                </a:cxn>
                <a:cxn ang="0">
                  <a:pos x="6" y="1707"/>
                </a:cxn>
                <a:cxn ang="0">
                  <a:pos x="30" y="1712"/>
                </a:cxn>
                <a:cxn ang="0">
                  <a:pos x="59" y="1701"/>
                </a:cxn>
                <a:cxn ang="0">
                  <a:pos x="54" y="1694"/>
                </a:cxn>
                <a:cxn ang="0">
                  <a:pos x="66" y="1659"/>
                </a:cxn>
                <a:cxn ang="0">
                  <a:pos x="124" y="1666"/>
                </a:cxn>
                <a:cxn ang="0">
                  <a:pos x="201" y="1636"/>
                </a:cxn>
                <a:cxn ang="0">
                  <a:pos x="295" y="1677"/>
                </a:cxn>
                <a:cxn ang="0">
                  <a:pos x="302" y="1689"/>
                </a:cxn>
                <a:cxn ang="0">
                  <a:pos x="325" y="1683"/>
                </a:cxn>
                <a:cxn ang="0">
                  <a:pos x="343" y="1623"/>
                </a:cxn>
                <a:cxn ang="0">
                  <a:pos x="396" y="1600"/>
                </a:cxn>
                <a:cxn ang="0">
                  <a:pos x="414" y="1630"/>
                </a:cxn>
                <a:cxn ang="0">
                  <a:pos x="449" y="1653"/>
                </a:cxn>
                <a:cxn ang="0">
                  <a:pos x="473" y="1630"/>
                </a:cxn>
                <a:cxn ang="0">
                  <a:pos x="497" y="1547"/>
                </a:cxn>
                <a:cxn ang="0">
                  <a:pos x="520" y="1524"/>
                </a:cxn>
                <a:cxn ang="0">
                  <a:pos x="543" y="1524"/>
                </a:cxn>
                <a:cxn ang="0">
                  <a:pos x="579" y="1565"/>
                </a:cxn>
                <a:cxn ang="0">
                  <a:pos x="657" y="1565"/>
                </a:cxn>
                <a:cxn ang="0">
                  <a:pos x="674" y="1494"/>
                </a:cxn>
                <a:cxn ang="0">
                  <a:pos x="804" y="1323"/>
                </a:cxn>
                <a:cxn ang="0">
                  <a:pos x="804" y="1263"/>
                </a:cxn>
                <a:cxn ang="0">
                  <a:pos x="833" y="1252"/>
                </a:cxn>
                <a:cxn ang="0">
                  <a:pos x="886" y="1258"/>
                </a:cxn>
                <a:cxn ang="0">
                  <a:pos x="928" y="1222"/>
                </a:cxn>
                <a:cxn ang="0">
                  <a:pos x="964" y="1217"/>
                </a:cxn>
                <a:cxn ang="0">
                  <a:pos x="975" y="1187"/>
                </a:cxn>
                <a:cxn ang="0">
                  <a:pos x="957" y="1121"/>
                </a:cxn>
                <a:cxn ang="0">
                  <a:pos x="957" y="1098"/>
                </a:cxn>
                <a:cxn ang="0">
                  <a:pos x="969" y="1068"/>
                </a:cxn>
                <a:cxn ang="0">
                  <a:pos x="851" y="17"/>
                </a:cxn>
                <a:cxn ang="0">
                  <a:pos x="845" y="0"/>
                </a:cxn>
                <a:cxn ang="0">
                  <a:pos x="225" y="76"/>
                </a:cxn>
                <a:cxn ang="0">
                  <a:pos x="208" y="94"/>
                </a:cxn>
                <a:cxn ang="0">
                  <a:pos x="160" y="112"/>
                </a:cxn>
                <a:cxn ang="0">
                  <a:pos x="130" y="124"/>
                </a:cxn>
                <a:cxn ang="0">
                  <a:pos x="77" y="135"/>
                </a:cxn>
                <a:cxn ang="0">
                  <a:pos x="30" y="99"/>
                </a:cxn>
              </a:cxnLst>
              <a:rect l="0" t="0" r="r" b="b"/>
              <a:pathLst>
                <a:path w="975" h="1712">
                  <a:moveTo>
                    <a:pt x="30" y="99"/>
                  </a:moveTo>
                  <a:lnTo>
                    <a:pt x="112" y="1063"/>
                  </a:lnTo>
                  <a:lnTo>
                    <a:pt x="101" y="1080"/>
                  </a:lnTo>
                  <a:lnTo>
                    <a:pt x="107" y="1116"/>
                  </a:lnTo>
                  <a:lnTo>
                    <a:pt x="95" y="1163"/>
                  </a:lnTo>
                  <a:lnTo>
                    <a:pt x="130" y="1240"/>
                  </a:lnTo>
                  <a:lnTo>
                    <a:pt x="142" y="1323"/>
                  </a:lnTo>
                  <a:lnTo>
                    <a:pt x="101" y="1405"/>
                  </a:lnTo>
                  <a:lnTo>
                    <a:pt x="101" y="1428"/>
                  </a:lnTo>
                  <a:lnTo>
                    <a:pt x="71" y="1494"/>
                  </a:lnTo>
                  <a:lnTo>
                    <a:pt x="18" y="1541"/>
                  </a:lnTo>
                  <a:lnTo>
                    <a:pt x="18" y="1600"/>
                  </a:lnTo>
                  <a:lnTo>
                    <a:pt x="0" y="1671"/>
                  </a:lnTo>
                  <a:lnTo>
                    <a:pt x="0" y="1694"/>
                  </a:lnTo>
                  <a:lnTo>
                    <a:pt x="6" y="1707"/>
                  </a:lnTo>
                  <a:lnTo>
                    <a:pt x="30" y="1712"/>
                  </a:lnTo>
                  <a:lnTo>
                    <a:pt x="59" y="1701"/>
                  </a:lnTo>
                  <a:lnTo>
                    <a:pt x="54" y="1694"/>
                  </a:lnTo>
                  <a:lnTo>
                    <a:pt x="66" y="1659"/>
                  </a:lnTo>
                  <a:lnTo>
                    <a:pt x="124" y="1666"/>
                  </a:lnTo>
                  <a:lnTo>
                    <a:pt x="201" y="1636"/>
                  </a:lnTo>
                  <a:lnTo>
                    <a:pt x="295" y="1677"/>
                  </a:lnTo>
                  <a:lnTo>
                    <a:pt x="302" y="1689"/>
                  </a:lnTo>
                  <a:lnTo>
                    <a:pt x="325" y="1683"/>
                  </a:lnTo>
                  <a:lnTo>
                    <a:pt x="343" y="1623"/>
                  </a:lnTo>
                  <a:lnTo>
                    <a:pt x="396" y="1600"/>
                  </a:lnTo>
                  <a:lnTo>
                    <a:pt x="414" y="1630"/>
                  </a:lnTo>
                  <a:lnTo>
                    <a:pt x="449" y="1653"/>
                  </a:lnTo>
                  <a:lnTo>
                    <a:pt x="473" y="1630"/>
                  </a:lnTo>
                  <a:lnTo>
                    <a:pt x="497" y="1547"/>
                  </a:lnTo>
                  <a:lnTo>
                    <a:pt x="520" y="1524"/>
                  </a:lnTo>
                  <a:lnTo>
                    <a:pt x="543" y="1524"/>
                  </a:lnTo>
                  <a:lnTo>
                    <a:pt x="579" y="1565"/>
                  </a:lnTo>
                  <a:lnTo>
                    <a:pt x="657" y="1565"/>
                  </a:lnTo>
                  <a:lnTo>
                    <a:pt x="674" y="1494"/>
                  </a:lnTo>
                  <a:lnTo>
                    <a:pt x="804" y="1323"/>
                  </a:lnTo>
                  <a:lnTo>
                    <a:pt x="804" y="1263"/>
                  </a:lnTo>
                  <a:lnTo>
                    <a:pt x="833" y="1252"/>
                  </a:lnTo>
                  <a:lnTo>
                    <a:pt x="886" y="1258"/>
                  </a:lnTo>
                  <a:lnTo>
                    <a:pt x="928" y="1222"/>
                  </a:lnTo>
                  <a:lnTo>
                    <a:pt x="964" y="1217"/>
                  </a:lnTo>
                  <a:lnTo>
                    <a:pt x="975" y="1187"/>
                  </a:lnTo>
                  <a:lnTo>
                    <a:pt x="957" y="1121"/>
                  </a:lnTo>
                  <a:lnTo>
                    <a:pt x="957" y="1098"/>
                  </a:lnTo>
                  <a:lnTo>
                    <a:pt x="969" y="1068"/>
                  </a:lnTo>
                  <a:lnTo>
                    <a:pt x="851" y="17"/>
                  </a:lnTo>
                  <a:lnTo>
                    <a:pt x="845" y="0"/>
                  </a:lnTo>
                  <a:lnTo>
                    <a:pt x="225" y="76"/>
                  </a:lnTo>
                  <a:lnTo>
                    <a:pt x="208" y="94"/>
                  </a:lnTo>
                  <a:lnTo>
                    <a:pt x="160" y="112"/>
                  </a:lnTo>
                  <a:lnTo>
                    <a:pt x="130" y="124"/>
                  </a:lnTo>
                  <a:lnTo>
                    <a:pt x="77" y="135"/>
                  </a:lnTo>
                  <a:lnTo>
                    <a:pt x="30" y="99"/>
                  </a:lnTo>
                  <a:close/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lIns="0" tIns="0" rIns="0" bIns="0" anchor="ctr">
              <a:normAutofit/>
            </a:bodyPr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0.4% </a:t>
              </a:r>
            </a:p>
          </p:txBody>
        </p:sp>
        <p:sp>
          <p:nvSpPr>
            <p:cNvPr id="31" name="Freeform 56">
              <a:extLst>
                <a:ext uri="{FF2B5EF4-FFF2-40B4-BE49-F238E27FC236}">
                  <a16:creationId xmlns:a16="http://schemas.microsoft.com/office/drawing/2014/main" id="{E24B85BA-0F0E-4C85-A8F8-16044E3CAF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9680" y="3817990"/>
              <a:ext cx="940053" cy="466449"/>
            </a:xfrm>
            <a:custGeom>
              <a:avLst/>
              <a:gdLst/>
              <a:ahLst/>
              <a:cxnLst>
                <a:cxn ang="0">
                  <a:pos x="472" y="1176"/>
                </a:cxn>
                <a:cxn ang="0">
                  <a:pos x="461" y="1110"/>
                </a:cxn>
                <a:cxn ang="0">
                  <a:pos x="532" y="1116"/>
                </a:cxn>
                <a:cxn ang="0">
                  <a:pos x="1890" y="974"/>
                </a:cxn>
                <a:cxn ang="0">
                  <a:pos x="2026" y="903"/>
                </a:cxn>
                <a:cxn ang="0">
                  <a:pos x="2103" y="826"/>
                </a:cxn>
                <a:cxn ang="0">
                  <a:pos x="2115" y="785"/>
                </a:cxn>
                <a:cxn ang="0">
                  <a:pos x="2150" y="732"/>
                </a:cxn>
                <a:cxn ang="0">
                  <a:pos x="2345" y="560"/>
                </a:cxn>
                <a:cxn ang="0">
                  <a:pos x="2333" y="532"/>
                </a:cxn>
                <a:cxn ang="0">
                  <a:pos x="2303" y="507"/>
                </a:cxn>
                <a:cxn ang="0">
                  <a:pos x="2262" y="484"/>
                </a:cxn>
                <a:cxn ang="0">
                  <a:pos x="2239" y="478"/>
                </a:cxn>
                <a:cxn ang="0">
                  <a:pos x="2133" y="337"/>
                </a:cxn>
                <a:cxn ang="0">
                  <a:pos x="2126" y="283"/>
                </a:cxn>
                <a:cxn ang="0">
                  <a:pos x="2120" y="195"/>
                </a:cxn>
                <a:cxn ang="0">
                  <a:pos x="2074" y="159"/>
                </a:cxn>
                <a:cxn ang="0">
                  <a:pos x="2003" y="100"/>
                </a:cxn>
                <a:cxn ang="0">
                  <a:pos x="1950" y="106"/>
                </a:cxn>
                <a:cxn ang="0">
                  <a:pos x="1914" y="136"/>
                </a:cxn>
                <a:cxn ang="0">
                  <a:pos x="1861" y="154"/>
                </a:cxn>
                <a:cxn ang="0">
                  <a:pos x="1783" y="136"/>
                </a:cxn>
                <a:cxn ang="0">
                  <a:pos x="1689" y="118"/>
                </a:cxn>
                <a:cxn ang="0">
                  <a:pos x="1583" y="106"/>
                </a:cxn>
                <a:cxn ang="0">
                  <a:pos x="1489" y="0"/>
                </a:cxn>
                <a:cxn ang="0">
                  <a:pos x="1441" y="23"/>
                </a:cxn>
                <a:cxn ang="0">
                  <a:pos x="1382" y="5"/>
                </a:cxn>
                <a:cxn ang="0">
                  <a:pos x="1370" y="58"/>
                </a:cxn>
                <a:cxn ang="0">
                  <a:pos x="1377" y="154"/>
                </a:cxn>
                <a:cxn ang="0">
                  <a:pos x="1299" y="195"/>
                </a:cxn>
                <a:cxn ang="0">
                  <a:pos x="1217" y="200"/>
                </a:cxn>
                <a:cxn ang="0">
                  <a:pos x="1087" y="431"/>
                </a:cxn>
                <a:cxn ang="0">
                  <a:pos x="992" y="502"/>
                </a:cxn>
                <a:cxn ang="0">
                  <a:pos x="933" y="461"/>
                </a:cxn>
                <a:cxn ang="0">
                  <a:pos x="886" y="567"/>
                </a:cxn>
                <a:cxn ang="0">
                  <a:pos x="827" y="567"/>
                </a:cxn>
                <a:cxn ang="0">
                  <a:pos x="756" y="560"/>
                </a:cxn>
                <a:cxn ang="0">
                  <a:pos x="715" y="626"/>
                </a:cxn>
                <a:cxn ang="0">
                  <a:pos x="614" y="573"/>
                </a:cxn>
                <a:cxn ang="0">
                  <a:pos x="479" y="596"/>
                </a:cxn>
                <a:cxn ang="0">
                  <a:pos x="472" y="638"/>
                </a:cxn>
                <a:cxn ang="0">
                  <a:pos x="419" y="644"/>
                </a:cxn>
                <a:cxn ang="0">
                  <a:pos x="413" y="667"/>
                </a:cxn>
                <a:cxn ang="0">
                  <a:pos x="396" y="709"/>
                </a:cxn>
                <a:cxn ang="0">
                  <a:pos x="426" y="762"/>
                </a:cxn>
                <a:cxn ang="0">
                  <a:pos x="325" y="803"/>
                </a:cxn>
                <a:cxn ang="0">
                  <a:pos x="301" y="862"/>
                </a:cxn>
                <a:cxn ang="0">
                  <a:pos x="271" y="963"/>
                </a:cxn>
                <a:cxn ang="0">
                  <a:pos x="195" y="910"/>
                </a:cxn>
                <a:cxn ang="0">
                  <a:pos x="101" y="921"/>
                </a:cxn>
                <a:cxn ang="0">
                  <a:pos x="89" y="1004"/>
                </a:cxn>
                <a:cxn ang="0">
                  <a:pos x="118" y="1016"/>
                </a:cxn>
                <a:cxn ang="0">
                  <a:pos x="94" y="1158"/>
                </a:cxn>
                <a:cxn ang="0">
                  <a:pos x="59" y="1163"/>
                </a:cxn>
                <a:cxn ang="0">
                  <a:pos x="0" y="1211"/>
                </a:cxn>
              </a:cxnLst>
              <a:rect l="0" t="0" r="r" b="b"/>
              <a:pathLst>
                <a:path w="2357" h="1211">
                  <a:moveTo>
                    <a:pt x="0" y="1211"/>
                  </a:moveTo>
                  <a:lnTo>
                    <a:pt x="472" y="1176"/>
                  </a:lnTo>
                  <a:lnTo>
                    <a:pt x="472" y="1134"/>
                  </a:lnTo>
                  <a:lnTo>
                    <a:pt x="461" y="1110"/>
                  </a:lnTo>
                  <a:lnTo>
                    <a:pt x="514" y="1105"/>
                  </a:lnTo>
                  <a:lnTo>
                    <a:pt x="532" y="1116"/>
                  </a:lnTo>
                  <a:lnTo>
                    <a:pt x="1867" y="998"/>
                  </a:lnTo>
                  <a:lnTo>
                    <a:pt x="1890" y="974"/>
                  </a:lnTo>
                  <a:lnTo>
                    <a:pt x="1914" y="956"/>
                  </a:lnTo>
                  <a:lnTo>
                    <a:pt x="2026" y="903"/>
                  </a:lnTo>
                  <a:lnTo>
                    <a:pt x="2044" y="874"/>
                  </a:lnTo>
                  <a:lnTo>
                    <a:pt x="2103" y="826"/>
                  </a:lnTo>
                  <a:lnTo>
                    <a:pt x="2109" y="797"/>
                  </a:lnTo>
                  <a:lnTo>
                    <a:pt x="2115" y="785"/>
                  </a:lnTo>
                  <a:lnTo>
                    <a:pt x="2150" y="768"/>
                  </a:lnTo>
                  <a:lnTo>
                    <a:pt x="2150" y="732"/>
                  </a:lnTo>
                  <a:lnTo>
                    <a:pt x="2186" y="702"/>
                  </a:lnTo>
                  <a:lnTo>
                    <a:pt x="2345" y="560"/>
                  </a:lnTo>
                  <a:lnTo>
                    <a:pt x="2357" y="532"/>
                  </a:lnTo>
                  <a:lnTo>
                    <a:pt x="2333" y="532"/>
                  </a:lnTo>
                  <a:lnTo>
                    <a:pt x="2315" y="514"/>
                  </a:lnTo>
                  <a:lnTo>
                    <a:pt x="2303" y="507"/>
                  </a:lnTo>
                  <a:lnTo>
                    <a:pt x="2298" y="502"/>
                  </a:lnTo>
                  <a:lnTo>
                    <a:pt x="2262" y="484"/>
                  </a:lnTo>
                  <a:lnTo>
                    <a:pt x="2250" y="490"/>
                  </a:lnTo>
                  <a:lnTo>
                    <a:pt x="2239" y="478"/>
                  </a:lnTo>
                  <a:lnTo>
                    <a:pt x="2197" y="419"/>
                  </a:lnTo>
                  <a:lnTo>
                    <a:pt x="2133" y="337"/>
                  </a:lnTo>
                  <a:lnTo>
                    <a:pt x="2126" y="307"/>
                  </a:lnTo>
                  <a:lnTo>
                    <a:pt x="2126" y="283"/>
                  </a:lnTo>
                  <a:lnTo>
                    <a:pt x="2126" y="248"/>
                  </a:lnTo>
                  <a:lnTo>
                    <a:pt x="2120" y="195"/>
                  </a:lnTo>
                  <a:lnTo>
                    <a:pt x="2103" y="182"/>
                  </a:lnTo>
                  <a:lnTo>
                    <a:pt x="2074" y="159"/>
                  </a:lnTo>
                  <a:lnTo>
                    <a:pt x="2032" y="147"/>
                  </a:lnTo>
                  <a:lnTo>
                    <a:pt x="2003" y="100"/>
                  </a:lnTo>
                  <a:lnTo>
                    <a:pt x="1991" y="76"/>
                  </a:lnTo>
                  <a:lnTo>
                    <a:pt x="1950" y="106"/>
                  </a:lnTo>
                  <a:lnTo>
                    <a:pt x="1943" y="124"/>
                  </a:lnTo>
                  <a:lnTo>
                    <a:pt x="1914" y="136"/>
                  </a:lnTo>
                  <a:lnTo>
                    <a:pt x="1908" y="147"/>
                  </a:lnTo>
                  <a:lnTo>
                    <a:pt x="1861" y="154"/>
                  </a:lnTo>
                  <a:lnTo>
                    <a:pt x="1808" y="124"/>
                  </a:lnTo>
                  <a:lnTo>
                    <a:pt x="1783" y="136"/>
                  </a:lnTo>
                  <a:lnTo>
                    <a:pt x="1760" y="165"/>
                  </a:lnTo>
                  <a:lnTo>
                    <a:pt x="1689" y="118"/>
                  </a:lnTo>
                  <a:lnTo>
                    <a:pt x="1630" y="124"/>
                  </a:lnTo>
                  <a:lnTo>
                    <a:pt x="1583" y="106"/>
                  </a:lnTo>
                  <a:lnTo>
                    <a:pt x="1554" y="47"/>
                  </a:lnTo>
                  <a:lnTo>
                    <a:pt x="1489" y="0"/>
                  </a:lnTo>
                  <a:lnTo>
                    <a:pt x="1459" y="23"/>
                  </a:lnTo>
                  <a:lnTo>
                    <a:pt x="1441" y="23"/>
                  </a:lnTo>
                  <a:lnTo>
                    <a:pt x="1412" y="5"/>
                  </a:lnTo>
                  <a:lnTo>
                    <a:pt x="1382" y="5"/>
                  </a:lnTo>
                  <a:lnTo>
                    <a:pt x="1370" y="35"/>
                  </a:lnTo>
                  <a:lnTo>
                    <a:pt x="1370" y="58"/>
                  </a:lnTo>
                  <a:lnTo>
                    <a:pt x="1388" y="124"/>
                  </a:lnTo>
                  <a:lnTo>
                    <a:pt x="1377" y="154"/>
                  </a:lnTo>
                  <a:lnTo>
                    <a:pt x="1341" y="159"/>
                  </a:lnTo>
                  <a:lnTo>
                    <a:pt x="1299" y="195"/>
                  </a:lnTo>
                  <a:lnTo>
                    <a:pt x="1246" y="189"/>
                  </a:lnTo>
                  <a:lnTo>
                    <a:pt x="1217" y="200"/>
                  </a:lnTo>
                  <a:lnTo>
                    <a:pt x="1217" y="260"/>
                  </a:lnTo>
                  <a:lnTo>
                    <a:pt x="1087" y="431"/>
                  </a:lnTo>
                  <a:lnTo>
                    <a:pt x="1070" y="502"/>
                  </a:lnTo>
                  <a:lnTo>
                    <a:pt x="992" y="502"/>
                  </a:lnTo>
                  <a:lnTo>
                    <a:pt x="956" y="461"/>
                  </a:lnTo>
                  <a:lnTo>
                    <a:pt x="933" y="461"/>
                  </a:lnTo>
                  <a:lnTo>
                    <a:pt x="910" y="484"/>
                  </a:lnTo>
                  <a:lnTo>
                    <a:pt x="886" y="567"/>
                  </a:lnTo>
                  <a:lnTo>
                    <a:pt x="862" y="590"/>
                  </a:lnTo>
                  <a:lnTo>
                    <a:pt x="827" y="567"/>
                  </a:lnTo>
                  <a:lnTo>
                    <a:pt x="809" y="537"/>
                  </a:lnTo>
                  <a:lnTo>
                    <a:pt x="756" y="560"/>
                  </a:lnTo>
                  <a:lnTo>
                    <a:pt x="738" y="620"/>
                  </a:lnTo>
                  <a:lnTo>
                    <a:pt x="715" y="626"/>
                  </a:lnTo>
                  <a:lnTo>
                    <a:pt x="708" y="614"/>
                  </a:lnTo>
                  <a:lnTo>
                    <a:pt x="614" y="573"/>
                  </a:lnTo>
                  <a:lnTo>
                    <a:pt x="537" y="603"/>
                  </a:lnTo>
                  <a:lnTo>
                    <a:pt x="479" y="596"/>
                  </a:lnTo>
                  <a:lnTo>
                    <a:pt x="467" y="631"/>
                  </a:lnTo>
                  <a:lnTo>
                    <a:pt x="472" y="638"/>
                  </a:lnTo>
                  <a:lnTo>
                    <a:pt x="443" y="649"/>
                  </a:lnTo>
                  <a:lnTo>
                    <a:pt x="419" y="644"/>
                  </a:lnTo>
                  <a:lnTo>
                    <a:pt x="426" y="649"/>
                  </a:lnTo>
                  <a:lnTo>
                    <a:pt x="413" y="667"/>
                  </a:lnTo>
                  <a:lnTo>
                    <a:pt x="401" y="702"/>
                  </a:lnTo>
                  <a:lnTo>
                    <a:pt x="396" y="709"/>
                  </a:lnTo>
                  <a:lnTo>
                    <a:pt x="396" y="727"/>
                  </a:lnTo>
                  <a:lnTo>
                    <a:pt x="426" y="762"/>
                  </a:lnTo>
                  <a:lnTo>
                    <a:pt x="419" y="773"/>
                  </a:lnTo>
                  <a:lnTo>
                    <a:pt x="325" y="803"/>
                  </a:lnTo>
                  <a:lnTo>
                    <a:pt x="295" y="814"/>
                  </a:lnTo>
                  <a:lnTo>
                    <a:pt x="301" y="862"/>
                  </a:lnTo>
                  <a:lnTo>
                    <a:pt x="319" y="938"/>
                  </a:lnTo>
                  <a:lnTo>
                    <a:pt x="271" y="963"/>
                  </a:lnTo>
                  <a:lnTo>
                    <a:pt x="236" y="933"/>
                  </a:lnTo>
                  <a:lnTo>
                    <a:pt x="195" y="910"/>
                  </a:lnTo>
                  <a:lnTo>
                    <a:pt x="142" y="903"/>
                  </a:lnTo>
                  <a:lnTo>
                    <a:pt x="101" y="921"/>
                  </a:lnTo>
                  <a:lnTo>
                    <a:pt x="83" y="992"/>
                  </a:lnTo>
                  <a:lnTo>
                    <a:pt x="89" y="1004"/>
                  </a:lnTo>
                  <a:lnTo>
                    <a:pt x="101" y="1004"/>
                  </a:lnTo>
                  <a:lnTo>
                    <a:pt x="118" y="1016"/>
                  </a:lnTo>
                  <a:lnTo>
                    <a:pt x="130" y="1057"/>
                  </a:lnTo>
                  <a:lnTo>
                    <a:pt x="94" y="1158"/>
                  </a:lnTo>
                  <a:lnTo>
                    <a:pt x="76" y="1169"/>
                  </a:lnTo>
                  <a:lnTo>
                    <a:pt x="59" y="1163"/>
                  </a:lnTo>
                  <a:lnTo>
                    <a:pt x="18" y="1176"/>
                  </a:lnTo>
                  <a:lnTo>
                    <a:pt x="0" y="1211"/>
                  </a:lnTo>
                </a:path>
              </a:pathLst>
            </a:custGeom>
            <a:solidFill>
              <a:srgbClr val="C0504D">
                <a:lumMod val="60000"/>
                <a:lumOff val="40000"/>
              </a:srgbClr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0.3%</a:t>
              </a:r>
            </a:p>
          </p:txBody>
        </p:sp>
        <p:sp>
          <p:nvSpPr>
            <p:cNvPr id="32" name="Freeform 59">
              <a:extLst>
                <a:ext uri="{FF2B5EF4-FFF2-40B4-BE49-F238E27FC236}">
                  <a16:creationId xmlns:a16="http://schemas.microsoft.com/office/drawing/2014/main" id="{D406A84E-B427-4734-A681-13B7D68609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2190" y="4504900"/>
              <a:ext cx="450167" cy="760011"/>
            </a:xfrm>
            <a:custGeom>
              <a:avLst/>
              <a:gdLst/>
              <a:ahLst/>
              <a:cxnLst>
                <a:cxn ang="0">
                  <a:pos x="1045" y="0"/>
                </a:cxn>
                <a:cxn ang="0">
                  <a:pos x="360" y="47"/>
                </a:cxn>
                <a:cxn ang="0">
                  <a:pos x="360" y="70"/>
                </a:cxn>
                <a:cxn ang="0">
                  <a:pos x="295" y="123"/>
                </a:cxn>
                <a:cxn ang="0">
                  <a:pos x="271" y="189"/>
                </a:cxn>
                <a:cxn ang="0">
                  <a:pos x="277" y="247"/>
                </a:cxn>
                <a:cxn ang="0">
                  <a:pos x="271" y="289"/>
                </a:cxn>
                <a:cxn ang="0">
                  <a:pos x="213" y="325"/>
                </a:cxn>
                <a:cxn ang="0">
                  <a:pos x="172" y="384"/>
                </a:cxn>
                <a:cxn ang="0">
                  <a:pos x="154" y="401"/>
                </a:cxn>
                <a:cxn ang="0">
                  <a:pos x="154" y="455"/>
                </a:cxn>
                <a:cxn ang="0">
                  <a:pos x="124" y="490"/>
                </a:cxn>
                <a:cxn ang="0">
                  <a:pos x="124" y="531"/>
                </a:cxn>
                <a:cxn ang="0">
                  <a:pos x="101" y="584"/>
                </a:cxn>
                <a:cxn ang="0">
                  <a:pos x="71" y="643"/>
                </a:cxn>
                <a:cxn ang="0">
                  <a:pos x="83" y="703"/>
                </a:cxn>
                <a:cxn ang="0">
                  <a:pos x="112" y="732"/>
                </a:cxn>
                <a:cxn ang="0">
                  <a:pos x="118" y="774"/>
                </a:cxn>
                <a:cxn ang="0">
                  <a:pos x="129" y="785"/>
                </a:cxn>
                <a:cxn ang="0">
                  <a:pos x="129" y="803"/>
                </a:cxn>
                <a:cxn ang="0">
                  <a:pos x="112" y="815"/>
                </a:cxn>
                <a:cxn ang="0">
                  <a:pos x="101" y="850"/>
                </a:cxn>
                <a:cxn ang="0">
                  <a:pos x="106" y="874"/>
                </a:cxn>
                <a:cxn ang="0">
                  <a:pos x="101" y="909"/>
                </a:cxn>
                <a:cxn ang="0">
                  <a:pos x="147" y="987"/>
                </a:cxn>
                <a:cxn ang="0">
                  <a:pos x="154" y="1063"/>
                </a:cxn>
                <a:cxn ang="0">
                  <a:pos x="172" y="1110"/>
                </a:cxn>
                <a:cxn ang="0">
                  <a:pos x="195" y="1127"/>
                </a:cxn>
                <a:cxn ang="0">
                  <a:pos x="200" y="1163"/>
                </a:cxn>
                <a:cxn ang="0">
                  <a:pos x="154" y="1193"/>
                </a:cxn>
                <a:cxn ang="0">
                  <a:pos x="142" y="1205"/>
                </a:cxn>
                <a:cxn ang="0">
                  <a:pos x="118" y="1294"/>
                </a:cxn>
                <a:cxn ang="0">
                  <a:pos x="58" y="1388"/>
                </a:cxn>
                <a:cxn ang="0">
                  <a:pos x="0" y="1560"/>
                </a:cxn>
                <a:cxn ang="0">
                  <a:pos x="0" y="1683"/>
                </a:cxn>
                <a:cxn ang="0">
                  <a:pos x="632" y="1659"/>
                </a:cxn>
                <a:cxn ang="0">
                  <a:pos x="644" y="1677"/>
                </a:cxn>
                <a:cxn ang="0">
                  <a:pos x="626" y="1736"/>
                </a:cxn>
                <a:cxn ang="0">
                  <a:pos x="632" y="1831"/>
                </a:cxn>
                <a:cxn ang="0">
                  <a:pos x="697" y="1896"/>
                </a:cxn>
                <a:cxn ang="0">
                  <a:pos x="715" y="1973"/>
                </a:cxn>
                <a:cxn ang="0">
                  <a:pos x="756" y="1973"/>
                </a:cxn>
                <a:cxn ang="0">
                  <a:pos x="827" y="1920"/>
                </a:cxn>
                <a:cxn ang="0">
                  <a:pos x="981" y="1872"/>
                </a:cxn>
                <a:cxn ang="0">
                  <a:pos x="1016" y="1884"/>
                </a:cxn>
                <a:cxn ang="0">
                  <a:pos x="1075" y="1867"/>
                </a:cxn>
                <a:cxn ang="0">
                  <a:pos x="1081" y="1878"/>
                </a:cxn>
                <a:cxn ang="0">
                  <a:pos x="1116" y="1890"/>
                </a:cxn>
                <a:cxn ang="0">
                  <a:pos x="1128" y="1884"/>
                </a:cxn>
                <a:cxn ang="0">
                  <a:pos x="1057" y="1282"/>
                </a:cxn>
                <a:cxn ang="0">
                  <a:pos x="1052" y="1223"/>
                </a:cxn>
                <a:cxn ang="0">
                  <a:pos x="1075" y="36"/>
                </a:cxn>
                <a:cxn ang="0">
                  <a:pos x="1045" y="0"/>
                </a:cxn>
              </a:cxnLst>
              <a:rect l="0" t="0" r="r" b="b"/>
              <a:pathLst>
                <a:path w="1128" h="1973">
                  <a:moveTo>
                    <a:pt x="1045" y="0"/>
                  </a:moveTo>
                  <a:lnTo>
                    <a:pt x="360" y="47"/>
                  </a:lnTo>
                  <a:lnTo>
                    <a:pt x="360" y="70"/>
                  </a:lnTo>
                  <a:lnTo>
                    <a:pt x="295" y="123"/>
                  </a:lnTo>
                  <a:lnTo>
                    <a:pt x="271" y="189"/>
                  </a:lnTo>
                  <a:lnTo>
                    <a:pt x="277" y="247"/>
                  </a:lnTo>
                  <a:lnTo>
                    <a:pt x="271" y="289"/>
                  </a:lnTo>
                  <a:lnTo>
                    <a:pt x="213" y="325"/>
                  </a:lnTo>
                  <a:lnTo>
                    <a:pt x="172" y="384"/>
                  </a:lnTo>
                  <a:lnTo>
                    <a:pt x="154" y="401"/>
                  </a:lnTo>
                  <a:lnTo>
                    <a:pt x="154" y="455"/>
                  </a:lnTo>
                  <a:lnTo>
                    <a:pt x="124" y="490"/>
                  </a:lnTo>
                  <a:lnTo>
                    <a:pt x="124" y="531"/>
                  </a:lnTo>
                  <a:lnTo>
                    <a:pt x="101" y="584"/>
                  </a:lnTo>
                  <a:lnTo>
                    <a:pt x="71" y="643"/>
                  </a:lnTo>
                  <a:lnTo>
                    <a:pt x="83" y="703"/>
                  </a:lnTo>
                  <a:lnTo>
                    <a:pt x="112" y="732"/>
                  </a:lnTo>
                  <a:lnTo>
                    <a:pt x="118" y="774"/>
                  </a:lnTo>
                  <a:lnTo>
                    <a:pt x="129" y="785"/>
                  </a:lnTo>
                  <a:lnTo>
                    <a:pt x="129" y="803"/>
                  </a:lnTo>
                  <a:lnTo>
                    <a:pt x="112" y="815"/>
                  </a:lnTo>
                  <a:lnTo>
                    <a:pt x="101" y="850"/>
                  </a:lnTo>
                  <a:lnTo>
                    <a:pt x="106" y="874"/>
                  </a:lnTo>
                  <a:lnTo>
                    <a:pt x="101" y="909"/>
                  </a:lnTo>
                  <a:lnTo>
                    <a:pt x="147" y="987"/>
                  </a:lnTo>
                  <a:lnTo>
                    <a:pt x="154" y="1063"/>
                  </a:lnTo>
                  <a:lnTo>
                    <a:pt x="172" y="1110"/>
                  </a:lnTo>
                  <a:lnTo>
                    <a:pt x="195" y="1127"/>
                  </a:lnTo>
                  <a:lnTo>
                    <a:pt x="200" y="1163"/>
                  </a:lnTo>
                  <a:lnTo>
                    <a:pt x="154" y="1193"/>
                  </a:lnTo>
                  <a:lnTo>
                    <a:pt x="142" y="1205"/>
                  </a:lnTo>
                  <a:lnTo>
                    <a:pt x="118" y="1294"/>
                  </a:lnTo>
                  <a:lnTo>
                    <a:pt x="58" y="1388"/>
                  </a:lnTo>
                  <a:lnTo>
                    <a:pt x="0" y="1560"/>
                  </a:lnTo>
                  <a:lnTo>
                    <a:pt x="0" y="1683"/>
                  </a:lnTo>
                  <a:lnTo>
                    <a:pt x="632" y="1659"/>
                  </a:lnTo>
                  <a:lnTo>
                    <a:pt x="644" y="1677"/>
                  </a:lnTo>
                  <a:lnTo>
                    <a:pt x="626" y="1736"/>
                  </a:lnTo>
                  <a:lnTo>
                    <a:pt x="632" y="1831"/>
                  </a:lnTo>
                  <a:lnTo>
                    <a:pt x="697" y="1896"/>
                  </a:lnTo>
                  <a:lnTo>
                    <a:pt x="715" y="1973"/>
                  </a:lnTo>
                  <a:lnTo>
                    <a:pt x="756" y="1973"/>
                  </a:lnTo>
                  <a:lnTo>
                    <a:pt x="827" y="1920"/>
                  </a:lnTo>
                  <a:lnTo>
                    <a:pt x="981" y="1872"/>
                  </a:lnTo>
                  <a:lnTo>
                    <a:pt x="1016" y="1884"/>
                  </a:lnTo>
                  <a:lnTo>
                    <a:pt x="1075" y="1867"/>
                  </a:lnTo>
                  <a:lnTo>
                    <a:pt x="1081" y="1878"/>
                  </a:lnTo>
                  <a:lnTo>
                    <a:pt x="1116" y="1890"/>
                  </a:lnTo>
                  <a:lnTo>
                    <a:pt x="1128" y="1884"/>
                  </a:lnTo>
                  <a:lnTo>
                    <a:pt x="1057" y="1282"/>
                  </a:lnTo>
                  <a:lnTo>
                    <a:pt x="1052" y="1223"/>
                  </a:lnTo>
                  <a:lnTo>
                    <a:pt x="1075" y="36"/>
                  </a:lnTo>
                  <a:lnTo>
                    <a:pt x="1045" y="0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  0.03%</a:t>
              </a: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F70F11A4-9161-4C3F-B060-4B5F3C1B6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9402" y="4482798"/>
              <a:ext cx="567347" cy="754209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30" y="107"/>
                </a:cxn>
                <a:cxn ang="0">
                  <a:pos x="7" y="1294"/>
                </a:cxn>
                <a:cxn ang="0">
                  <a:pos x="12" y="1353"/>
                </a:cxn>
                <a:cxn ang="0">
                  <a:pos x="83" y="1955"/>
                </a:cxn>
                <a:cxn ang="0">
                  <a:pos x="101" y="1943"/>
                </a:cxn>
                <a:cxn ang="0">
                  <a:pos x="119" y="1931"/>
                </a:cxn>
                <a:cxn ang="0">
                  <a:pos x="172" y="1949"/>
                </a:cxn>
                <a:cxn ang="0">
                  <a:pos x="183" y="1926"/>
                </a:cxn>
                <a:cxn ang="0">
                  <a:pos x="195" y="1837"/>
                </a:cxn>
                <a:cxn ang="0">
                  <a:pos x="218" y="1778"/>
                </a:cxn>
                <a:cxn ang="0">
                  <a:pos x="248" y="1837"/>
                </a:cxn>
                <a:cxn ang="0">
                  <a:pos x="243" y="1860"/>
                </a:cxn>
                <a:cxn ang="0">
                  <a:pos x="266" y="1908"/>
                </a:cxn>
                <a:cxn ang="0">
                  <a:pos x="302" y="1961"/>
                </a:cxn>
                <a:cxn ang="0">
                  <a:pos x="337" y="1961"/>
                </a:cxn>
                <a:cxn ang="0">
                  <a:pos x="367" y="1961"/>
                </a:cxn>
                <a:cxn ang="0">
                  <a:pos x="408" y="1920"/>
                </a:cxn>
                <a:cxn ang="0">
                  <a:pos x="414" y="1913"/>
                </a:cxn>
                <a:cxn ang="0">
                  <a:pos x="431" y="1896"/>
                </a:cxn>
                <a:cxn ang="0">
                  <a:pos x="431" y="1890"/>
                </a:cxn>
                <a:cxn ang="0">
                  <a:pos x="426" y="1878"/>
                </a:cxn>
                <a:cxn ang="0">
                  <a:pos x="408" y="1872"/>
                </a:cxn>
                <a:cxn ang="0">
                  <a:pos x="408" y="1860"/>
                </a:cxn>
                <a:cxn ang="0">
                  <a:pos x="426" y="1825"/>
                </a:cxn>
                <a:cxn ang="0">
                  <a:pos x="420" y="1807"/>
                </a:cxn>
                <a:cxn ang="0">
                  <a:pos x="396" y="1789"/>
                </a:cxn>
                <a:cxn ang="0">
                  <a:pos x="385" y="1789"/>
                </a:cxn>
                <a:cxn ang="0">
                  <a:pos x="367" y="1771"/>
                </a:cxn>
                <a:cxn ang="0">
                  <a:pos x="337" y="1730"/>
                </a:cxn>
                <a:cxn ang="0">
                  <a:pos x="337" y="1701"/>
                </a:cxn>
                <a:cxn ang="0">
                  <a:pos x="343" y="1695"/>
                </a:cxn>
                <a:cxn ang="0">
                  <a:pos x="343" y="1683"/>
                </a:cxn>
                <a:cxn ang="0">
                  <a:pos x="343" y="1665"/>
                </a:cxn>
                <a:cxn ang="0">
                  <a:pos x="1235" y="1578"/>
                </a:cxn>
                <a:cxn ang="0">
                  <a:pos x="1229" y="1553"/>
                </a:cxn>
                <a:cxn ang="0">
                  <a:pos x="1187" y="1489"/>
                </a:cxn>
                <a:cxn ang="0">
                  <a:pos x="1194" y="1388"/>
                </a:cxn>
                <a:cxn ang="0">
                  <a:pos x="1158" y="1299"/>
                </a:cxn>
                <a:cxn ang="0">
                  <a:pos x="1146" y="1228"/>
                </a:cxn>
                <a:cxn ang="0">
                  <a:pos x="1170" y="1175"/>
                </a:cxn>
                <a:cxn ang="0">
                  <a:pos x="1170" y="1122"/>
                </a:cxn>
                <a:cxn ang="0">
                  <a:pos x="1199" y="1081"/>
                </a:cxn>
                <a:cxn ang="0">
                  <a:pos x="1205" y="1069"/>
                </a:cxn>
                <a:cxn ang="0">
                  <a:pos x="1176" y="1033"/>
                </a:cxn>
                <a:cxn ang="0">
                  <a:pos x="1187" y="998"/>
                </a:cxn>
                <a:cxn ang="0">
                  <a:pos x="1170" y="975"/>
                </a:cxn>
                <a:cxn ang="0">
                  <a:pos x="1135" y="957"/>
                </a:cxn>
                <a:cxn ang="0">
                  <a:pos x="1123" y="927"/>
                </a:cxn>
                <a:cxn ang="0">
                  <a:pos x="1105" y="868"/>
                </a:cxn>
                <a:cxn ang="0">
                  <a:pos x="1082" y="845"/>
                </a:cxn>
                <a:cxn ang="0">
                  <a:pos x="845" y="0"/>
                </a:cxn>
                <a:cxn ang="0">
                  <a:pos x="0" y="71"/>
                </a:cxn>
              </a:cxnLst>
              <a:rect l="0" t="0" r="r" b="b"/>
              <a:pathLst>
                <a:path w="1235" h="1961">
                  <a:moveTo>
                    <a:pt x="0" y="71"/>
                  </a:moveTo>
                  <a:lnTo>
                    <a:pt x="30" y="107"/>
                  </a:lnTo>
                  <a:lnTo>
                    <a:pt x="7" y="1294"/>
                  </a:lnTo>
                  <a:lnTo>
                    <a:pt x="12" y="1353"/>
                  </a:lnTo>
                  <a:lnTo>
                    <a:pt x="83" y="1955"/>
                  </a:lnTo>
                  <a:lnTo>
                    <a:pt x="101" y="1943"/>
                  </a:lnTo>
                  <a:lnTo>
                    <a:pt x="119" y="1931"/>
                  </a:lnTo>
                  <a:lnTo>
                    <a:pt x="172" y="1949"/>
                  </a:lnTo>
                  <a:lnTo>
                    <a:pt x="183" y="1926"/>
                  </a:lnTo>
                  <a:lnTo>
                    <a:pt x="195" y="1837"/>
                  </a:lnTo>
                  <a:lnTo>
                    <a:pt x="218" y="1778"/>
                  </a:lnTo>
                  <a:lnTo>
                    <a:pt x="248" y="1837"/>
                  </a:lnTo>
                  <a:lnTo>
                    <a:pt x="243" y="1860"/>
                  </a:lnTo>
                  <a:lnTo>
                    <a:pt x="266" y="1908"/>
                  </a:lnTo>
                  <a:lnTo>
                    <a:pt x="302" y="1961"/>
                  </a:lnTo>
                  <a:lnTo>
                    <a:pt x="337" y="1961"/>
                  </a:lnTo>
                  <a:lnTo>
                    <a:pt x="367" y="1961"/>
                  </a:lnTo>
                  <a:lnTo>
                    <a:pt x="408" y="1920"/>
                  </a:lnTo>
                  <a:lnTo>
                    <a:pt x="414" y="1913"/>
                  </a:lnTo>
                  <a:lnTo>
                    <a:pt x="431" y="1896"/>
                  </a:lnTo>
                  <a:lnTo>
                    <a:pt x="431" y="1890"/>
                  </a:lnTo>
                  <a:lnTo>
                    <a:pt x="426" y="1878"/>
                  </a:lnTo>
                  <a:lnTo>
                    <a:pt x="408" y="1872"/>
                  </a:lnTo>
                  <a:lnTo>
                    <a:pt x="408" y="1860"/>
                  </a:lnTo>
                  <a:lnTo>
                    <a:pt x="426" y="1825"/>
                  </a:lnTo>
                  <a:lnTo>
                    <a:pt x="420" y="1807"/>
                  </a:lnTo>
                  <a:lnTo>
                    <a:pt x="396" y="1789"/>
                  </a:lnTo>
                  <a:lnTo>
                    <a:pt x="385" y="1789"/>
                  </a:lnTo>
                  <a:lnTo>
                    <a:pt x="367" y="1771"/>
                  </a:lnTo>
                  <a:lnTo>
                    <a:pt x="337" y="1730"/>
                  </a:lnTo>
                  <a:lnTo>
                    <a:pt x="337" y="1701"/>
                  </a:lnTo>
                  <a:lnTo>
                    <a:pt x="343" y="1695"/>
                  </a:lnTo>
                  <a:lnTo>
                    <a:pt x="343" y="1683"/>
                  </a:lnTo>
                  <a:lnTo>
                    <a:pt x="343" y="1665"/>
                  </a:lnTo>
                  <a:lnTo>
                    <a:pt x="1235" y="1578"/>
                  </a:lnTo>
                  <a:lnTo>
                    <a:pt x="1229" y="1553"/>
                  </a:lnTo>
                  <a:lnTo>
                    <a:pt x="1187" y="1489"/>
                  </a:lnTo>
                  <a:lnTo>
                    <a:pt x="1194" y="1388"/>
                  </a:lnTo>
                  <a:lnTo>
                    <a:pt x="1158" y="1299"/>
                  </a:lnTo>
                  <a:lnTo>
                    <a:pt x="1146" y="1228"/>
                  </a:lnTo>
                  <a:lnTo>
                    <a:pt x="1170" y="1175"/>
                  </a:lnTo>
                  <a:lnTo>
                    <a:pt x="1170" y="1122"/>
                  </a:lnTo>
                  <a:lnTo>
                    <a:pt x="1199" y="1081"/>
                  </a:lnTo>
                  <a:lnTo>
                    <a:pt x="1205" y="1069"/>
                  </a:lnTo>
                  <a:lnTo>
                    <a:pt x="1176" y="1033"/>
                  </a:lnTo>
                  <a:lnTo>
                    <a:pt x="1187" y="998"/>
                  </a:lnTo>
                  <a:lnTo>
                    <a:pt x="1170" y="975"/>
                  </a:lnTo>
                  <a:lnTo>
                    <a:pt x="1135" y="957"/>
                  </a:lnTo>
                  <a:lnTo>
                    <a:pt x="1123" y="927"/>
                  </a:lnTo>
                  <a:lnTo>
                    <a:pt x="1105" y="868"/>
                  </a:lnTo>
                  <a:lnTo>
                    <a:pt x="1082" y="845"/>
                  </a:lnTo>
                  <a:lnTo>
                    <a:pt x="845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0.7%</a:t>
              </a:r>
            </a:p>
          </p:txBody>
        </p:sp>
        <p:sp>
          <p:nvSpPr>
            <p:cNvPr id="34" name="Freeform 64">
              <a:extLst>
                <a:ext uri="{FF2B5EF4-FFF2-40B4-BE49-F238E27FC236}">
                  <a16:creationId xmlns:a16="http://schemas.microsoft.com/office/drawing/2014/main" id="{F4F870E7-F717-4857-B369-E7E7E3903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4011" y="3314410"/>
              <a:ext cx="536830" cy="579000"/>
            </a:xfrm>
            <a:custGeom>
              <a:avLst/>
              <a:gdLst/>
              <a:ahLst/>
              <a:cxnLst>
                <a:cxn ang="0">
                  <a:pos x="118" y="1317"/>
                </a:cxn>
                <a:cxn ang="0">
                  <a:pos x="177" y="1335"/>
                </a:cxn>
                <a:cxn ang="0">
                  <a:pos x="225" y="1312"/>
                </a:cxn>
                <a:cxn ang="0">
                  <a:pos x="319" y="1418"/>
                </a:cxn>
                <a:cxn ang="0">
                  <a:pos x="425" y="1430"/>
                </a:cxn>
                <a:cxn ang="0">
                  <a:pos x="519" y="1448"/>
                </a:cxn>
                <a:cxn ang="0">
                  <a:pos x="597" y="1466"/>
                </a:cxn>
                <a:cxn ang="0">
                  <a:pos x="650" y="1448"/>
                </a:cxn>
                <a:cxn ang="0">
                  <a:pos x="686" y="1418"/>
                </a:cxn>
                <a:cxn ang="0">
                  <a:pos x="739" y="1412"/>
                </a:cxn>
                <a:cxn ang="0">
                  <a:pos x="810" y="1471"/>
                </a:cxn>
                <a:cxn ang="0">
                  <a:pos x="856" y="1507"/>
                </a:cxn>
                <a:cxn ang="0">
                  <a:pos x="927" y="1448"/>
                </a:cxn>
                <a:cxn ang="0">
                  <a:pos x="951" y="1388"/>
                </a:cxn>
                <a:cxn ang="0">
                  <a:pos x="981" y="1246"/>
                </a:cxn>
                <a:cxn ang="0">
                  <a:pos x="1034" y="1294"/>
                </a:cxn>
                <a:cxn ang="0">
                  <a:pos x="1057" y="1205"/>
                </a:cxn>
                <a:cxn ang="0">
                  <a:pos x="1117" y="1111"/>
                </a:cxn>
                <a:cxn ang="0">
                  <a:pos x="1140" y="1063"/>
                </a:cxn>
                <a:cxn ang="0">
                  <a:pos x="1206" y="1058"/>
                </a:cxn>
                <a:cxn ang="0">
                  <a:pos x="1270" y="975"/>
                </a:cxn>
                <a:cxn ang="0">
                  <a:pos x="1318" y="939"/>
                </a:cxn>
                <a:cxn ang="0">
                  <a:pos x="1305" y="868"/>
                </a:cxn>
                <a:cxn ang="0">
                  <a:pos x="1323" y="804"/>
                </a:cxn>
                <a:cxn ang="0">
                  <a:pos x="1282" y="627"/>
                </a:cxn>
                <a:cxn ang="0">
                  <a:pos x="1312" y="550"/>
                </a:cxn>
                <a:cxn ang="0">
                  <a:pos x="1341" y="532"/>
                </a:cxn>
                <a:cxn ang="0">
                  <a:pos x="1099" y="77"/>
                </a:cxn>
                <a:cxn ang="0">
                  <a:pos x="1004" y="142"/>
                </a:cxn>
                <a:cxn ang="0">
                  <a:pos x="886" y="249"/>
                </a:cxn>
                <a:cxn ang="0">
                  <a:pos x="815" y="249"/>
                </a:cxn>
                <a:cxn ang="0">
                  <a:pos x="715" y="313"/>
                </a:cxn>
                <a:cxn ang="0">
                  <a:pos x="626" y="290"/>
                </a:cxn>
                <a:cxn ang="0">
                  <a:pos x="590" y="295"/>
                </a:cxn>
                <a:cxn ang="0">
                  <a:pos x="590" y="266"/>
                </a:cxn>
                <a:cxn ang="0">
                  <a:pos x="455" y="231"/>
                </a:cxn>
                <a:cxn ang="0">
                  <a:pos x="390" y="231"/>
                </a:cxn>
                <a:cxn ang="0">
                  <a:pos x="0" y="266"/>
                </a:cxn>
              </a:cxnLst>
              <a:rect l="0" t="0" r="r" b="b"/>
              <a:pathLst>
                <a:path w="1341" h="1507">
                  <a:moveTo>
                    <a:pt x="0" y="266"/>
                  </a:moveTo>
                  <a:lnTo>
                    <a:pt x="118" y="1317"/>
                  </a:lnTo>
                  <a:lnTo>
                    <a:pt x="148" y="1317"/>
                  </a:lnTo>
                  <a:lnTo>
                    <a:pt x="177" y="1335"/>
                  </a:lnTo>
                  <a:lnTo>
                    <a:pt x="195" y="1335"/>
                  </a:lnTo>
                  <a:lnTo>
                    <a:pt x="225" y="1312"/>
                  </a:lnTo>
                  <a:lnTo>
                    <a:pt x="290" y="1359"/>
                  </a:lnTo>
                  <a:lnTo>
                    <a:pt x="319" y="1418"/>
                  </a:lnTo>
                  <a:lnTo>
                    <a:pt x="366" y="1436"/>
                  </a:lnTo>
                  <a:lnTo>
                    <a:pt x="425" y="1430"/>
                  </a:lnTo>
                  <a:lnTo>
                    <a:pt x="496" y="1477"/>
                  </a:lnTo>
                  <a:lnTo>
                    <a:pt x="519" y="1448"/>
                  </a:lnTo>
                  <a:lnTo>
                    <a:pt x="544" y="1436"/>
                  </a:lnTo>
                  <a:lnTo>
                    <a:pt x="597" y="1466"/>
                  </a:lnTo>
                  <a:lnTo>
                    <a:pt x="644" y="1459"/>
                  </a:lnTo>
                  <a:lnTo>
                    <a:pt x="650" y="1448"/>
                  </a:lnTo>
                  <a:lnTo>
                    <a:pt x="679" y="1436"/>
                  </a:lnTo>
                  <a:lnTo>
                    <a:pt x="686" y="1418"/>
                  </a:lnTo>
                  <a:lnTo>
                    <a:pt x="727" y="1388"/>
                  </a:lnTo>
                  <a:lnTo>
                    <a:pt x="739" y="1412"/>
                  </a:lnTo>
                  <a:lnTo>
                    <a:pt x="768" y="1459"/>
                  </a:lnTo>
                  <a:lnTo>
                    <a:pt x="810" y="1471"/>
                  </a:lnTo>
                  <a:lnTo>
                    <a:pt x="839" y="1494"/>
                  </a:lnTo>
                  <a:lnTo>
                    <a:pt x="856" y="1507"/>
                  </a:lnTo>
                  <a:lnTo>
                    <a:pt x="897" y="1507"/>
                  </a:lnTo>
                  <a:lnTo>
                    <a:pt x="927" y="1448"/>
                  </a:lnTo>
                  <a:lnTo>
                    <a:pt x="951" y="1436"/>
                  </a:lnTo>
                  <a:lnTo>
                    <a:pt x="951" y="1388"/>
                  </a:lnTo>
                  <a:lnTo>
                    <a:pt x="951" y="1342"/>
                  </a:lnTo>
                  <a:lnTo>
                    <a:pt x="981" y="1246"/>
                  </a:lnTo>
                  <a:lnTo>
                    <a:pt x="1004" y="1246"/>
                  </a:lnTo>
                  <a:lnTo>
                    <a:pt x="1034" y="1294"/>
                  </a:lnTo>
                  <a:lnTo>
                    <a:pt x="1069" y="1253"/>
                  </a:lnTo>
                  <a:lnTo>
                    <a:pt x="1057" y="1205"/>
                  </a:lnTo>
                  <a:lnTo>
                    <a:pt x="1087" y="1134"/>
                  </a:lnTo>
                  <a:lnTo>
                    <a:pt x="1117" y="1111"/>
                  </a:lnTo>
                  <a:lnTo>
                    <a:pt x="1117" y="1093"/>
                  </a:lnTo>
                  <a:lnTo>
                    <a:pt x="1140" y="1063"/>
                  </a:lnTo>
                  <a:lnTo>
                    <a:pt x="1170" y="1070"/>
                  </a:lnTo>
                  <a:lnTo>
                    <a:pt x="1206" y="1058"/>
                  </a:lnTo>
                  <a:lnTo>
                    <a:pt x="1211" y="1046"/>
                  </a:lnTo>
                  <a:lnTo>
                    <a:pt x="1270" y="975"/>
                  </a:lnTo>
                  <a:lnTo>
                    <a:pt x="1282" y="969"/>
                  </a:lnTo>
                  <a:lnTo>
                    <a:pt x="1318" y="939"/>
                  </a:lnTo>
                  <a:lnTo>
                    <a:pt x="1312" y="893"/>
                  </a:lnTo>
                  <a:lnTo>
                    <a:pt x="1305" y="868"/>
                  </a:lnTo>
                  <a:lnTo>
                    <a:pt x="1305" y="839"/>
                  </a:lnTo>
                  <a:lnTo>
                    <a:pt x="1323" y="804"/>
                  </a:lnTo>
                  <a:lnTo>
                    <a:pt x="1341" y="655"/>
                  </a:lnTo>
                  <a:lnTo>
                    <a:pt x="1282" y="627"/>
                  </a:lnTo>
                  <a:lnTo>
                    <a:pt x="1330" y="591"/>
                  </a:lnTo>
                  <a:lnTo>
                    <a:pt x="1312" y="550"/>
                  </a:lnTo>
                  <a:lnTo>
                    <a:pt x="1335" y="532"/>
                  </a:lnTo>
                  <a:lnTo>
                    <a:pt x="1341" y="532"/>
                  </a:lnTo>
                  <a:lnTo>
                    <a:pt x="1252" y="0"/>
                  </a:lnTo>
                  <a:lnTo>
                    <a:pt x="1099" y="77"/>
                  </a:lnTo>
                  <a:lnTo>
                    <a:pt x="1034" y="118"/>
                  </a:lnTo>
                  <a:lnTo>
                    <a:pt x="1004" y="142"/>
                  </a:lnTo>
                  <a:lnTo>
                    <a:pt x="915" y="236"/>
                  </a:lnTo>
                  <a:lnTo>
                    <a:pt x="886" y="249"/>
                  </a:lnTo>
                  <a:lnTo>
                    <a:pt x="862" y="249"/>
                  </a:lnTo>
                  <a:lnTo>
                    <a:pt x="815" y="249"/>
                  </a:lnTo>
                  <a:lnTo>
                    <a:pt x="785" y="254"/>
                  </a:lnTo>
                  <a:lnTo>
                    <a:pt x="715" y="313"/>
                  </a:lnTo>
                  <a:lnTo>
                    <a:pt x="686" y="313"/>
                  </a:lnTo>
                  <a:lnTo>
                    <a:pt x="626" y="290"/>
                  </a:lnTo>
                  <a:lnTo>
                    <a:pt x="608" y="302"/>
                  </a:lnTo>
                  <a:lnTo>
                    <a:pt x="590" y="295"/>
                  </a:lnTo>
                  <a:lnTo>
                    <a:pt x="608" y="272"/>
                  </a:lnTo>
                  <a:lnTo>
                    <a:pt x="590" y="266"/>
                  </a:lnTo>
                  <a:lnTo>
                    <a:pt x="549" y="260"/>
                  </a:lnTo>
                  <a:lnTo>
                    <a:pt x="455" y="231"/>
                  </a:lnTo>
                  <a:lnTo>
                    <a:pt x="437" y="219"/>
                  </a:lnTo>
                  <a:lnTo>
                    <a:pt x="390" y="231"/>
                  </a:lnTo>
                  <a:lnTo>
                    <a:pt x="390" y="213"/>
                  </a:lnTo>
                  <a:lnTo>
                    <a:pt x="0" y="266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>
                  <a:cs typeface="Arial" pitchFamily="34" charset="0"/>
                </a:rPr>
                <a:t>0.2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35" name="Freeform 65">
              <a:extLst>
                <a:ext uri="{FF2B5EF4-FFF2-40B4-BE49-F238E27FC236}">
                  <a16:creationId xmlns:a16="http://schemas.microsoft.com/office/drawing/2014/main" id="{3A364C09-17A2-4F59-B899-B94FACE8D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2828" y="2721485"/>
              <a:ext cx="966533" cy="713598"/>
            </a:xfrm>
            <a:custGeom>
              <a:avLst/>
              <a:gdLst/>
              <a:ahLst/>
              <a:cxnLst>
                <a:cxn ang="0">
                  <a:pos x="1850" y="1666"/>
                </a:cxn>
                <a:cxn ang="0">
                  <a:pos x="1814" y="1731"/>
                </a:cxn>
                <a:cxn ang="0">
                  <a:pos x="1784" y="1784"/>
                </a:cxn>
                <a:cxn ang="0">
                  <a:pos x="1772" y="1855"/>
                </a:cxn>
                <a:cxn ang="0">
                  <a:pos x="1832" y="1796"/>
                </a:cxn>
                <a:cxn ang="0">
                  <a:pos x="1932" y="1784"/>
                </a:cxn>
                <a:cxn ang="0">
                  <a:pos x="2062" y="1736"/>
                </a:cxn>
                <a:cxn ang="0">
                  <a:pos x="2281" y="1578"/>
                </a:cxn>
                <a:cxn ang="0">
                  <a:pos x="2358" y="1524"/>
                </a:cxn>
                <a:cxn ang="0">
                  <a:pos x="2416" y="1453"/>
                </a:cxn>
                <a:cxn ang="0">
                  <a:pos x="2386" y="1465"/>
                </a:cxn>
                <a:cxn ang="0">
                  <a:pos x="2292" y="1512"/>
                </a:cxn>
                <a:cxn ang="0">
                  <a:pos x="2239" y="1542"/>
                </a:cxn>
                <a:cxn ang="0">
                  <a:pos x="2304" y="1441"/>
                </a:cxn>
                <a:cxn ang="0">
                  <a:pos x="2257" y="1482"/>
                </a:cxn>
                <a:cxn ang="0">
                  <a:pos x="2044" y="1601"/>
                </a:cxn>
                <a:cxn ang="0">
                  <a:pos x="1891" y="1707"/>
                </a:cxn>
                <a:cxn ang="0">
                  <a:pos x="1884" y="1624"/>
                </a:cxn>
                <a:cxn ang="0">
                  <a:pos x="1926" y="1518"/>
                </a:cxn>
                <a:cxn ang="0">
                  <a:pos x="1873" y="1175"/>
                </a:cxn>
                <a:cxn ang="0">
                  <a:pos x="1832" y="821"/>
                </a:cxn>
                <a:cxn ang="0">
                  <a:pos x="1790" y="597"/>
                </a:cxn>
                <a:cxn ang="0">
                  <a:pos x="1743" y="561"/>
                </a:cxn>
                <a:cxn ang="0">
                  <a:pos x="1731" y="490"/>
                </a:cxn>
                <a:cxn ang="0">
                  <a:pos x="1696" y="290"/>
                </a:cxn>
                <a:cxn ang="0">
                  <a:pos x="1630" y="77"/>
                </a:cxn>
                <a:cxn ang="0">
                  <a:pos x="1607" y="0"/>
                </a:cxn>
                <a:cxn ang="0">
                  <a:pos x="1206" y="89"/>
                </a:cxn>
                <a:cxn ang="0">
                  <a:pos x="986" y="325"/>
                </a:cxn>
                <a:cxn ang="0">
                  <a:pos x="969" y="419"/>
                </a:cxn>
                <a:cxn ang="0">
                  <a:pos x="846" y="549"/>
                </a:cxn>
                <a:cxn ang="0">
                  <a:pos x="887" y="591"/>
                </a:cxn>
                <a:cxn ang="0">
                  <a:pos x="898" y="643"/>
                </a:cxn>
                <a:cxn ang="0">
                  <a:pos x="922" y="767"/>
                </a:cxn>
                <a:cxn ang="0">
                  <a:pos x="704" y="916"/>
                </a:cxn>
                <a:cxn ang="0">
                  <a:pos x="455" y="934"/>
                </a:cxn>
                <a:cxn ang="0">
                  <a:pos x="202" y="992"/>
                </a:cxn>
                <a:cxn ang="0">
                  <a:pos x="148" y="1099"/>
                </a:cxn>
                <a:cxn ang="0">
                  <a:pos x="213" y="1234"/>
                </a:cxn>
                <a:cxn ang="0">
                  <a:pos x="42" y="1429"/>
                </a:cxn>
                <a:cxn ang="0">
                  <a:pos x="1318" y="1312"/>
                </a:cxn>
                <a:cxn ang="0">
                  <a:pos x="1359" y="1365"/>
                </a:cxn>
                <a:cxn ang="0">
                  <a:pos x="1406" y="1376"/>
                </a:cxn>
                <a:cxn ang="0">
                  <a:pos x="1465" y="1494"/>
                </a:cxn>
                <a:cxn ang="0">
                  <a:pos x="1572" y="1530"/>
                </a:cxn>
              </a:cxnLst>
              <a:rect l="0" t="0" r="r" b="b"/>
              <a:pathLst>
                <a:path w="2422" h="1855">
                  <a:moveTo>
                    <a:pt x="1572" y="1530"/>
                  </a:moveTo>
                  <a:lnTo>
                    <a:pt x="1832" y="1624"/>
                  </a:lnTo>
                  <a:lnTo>
                    <a:pt x="1850" y="1666"/>
                  </a:lnTo>
                  <a:lnTo>
                    <a:pt x="1832" y="1683"/>
                  </a:lnTo>
                  <a:lnTo>
                    <a:pt x="1820" y="1701"/>
                  </a:lnTo>
                  <a:lnTo>
                    <a:pt x="1814" y="1731"/>
                  </a:lnTo>
                  <a:lnTo>
                    <a:pt x="1814" y="1772"/>
                  </a:lnTo>
                  <a:lnTo>
                    <a:pt x="1802" y="1778"/>
                  </a:lnTo>
                  <a:lnTo>
                    <a:pt x="1784" y="1784"/>
                  </a:lnTo>
                  <a:lnTo>
                    <a:pt x="1761" y="1837"/>
                  </a:lnTo>
                  <a:lnTo>
                    <a:pt x="1761" y="1855"/>
                  </a:lnTo>
                  <a:lnTo>
                    <a:pt x="1772" y="1855"/>
                  </a:lnTo>
                  <a:lnTo>
                    <a:pt x="1784" y="1849"/>
                  </a:lnTo>
                  <a:lnTo>
                    <a:pt x="1790" y="1837"/>
                  </a:lnTo>
                  <a:lnTo>
                    <a:pt x="1832" y="1796"/>
                  </a:lnTo>
                  <a:lnTo>
                    <a:pt x="1855" y="1801"/>
                  </a:lnTo>
                  <a:lnTo>
                    <a:pt x="1914" y="1801"/>
                  </a:lnTo>
                  <a:lnTo>
                    <a:pt x="1932" y="1784"/>
                  </a:lnTo>
                  <a:lnTo>
                    <a:pt x="1985" y="1772"/>
                  </a:lnTo>
                  <a:lnTo>
                    <a:pt x="2033" y="1754"/>
                  </a:lnTo>
                  <a:lnTo>
                    <a:pt x="2062" y="1736"/>
                  </a:lnTo>
                  <a:lnTo>
                    <a:pt x="2092" y="1701"/>
                  </a:lnTo>
                  <a:lnTo>
                    <a:pt x="2239" y="1601"/>
                  </a:lnTo>
                  <a:lnTo>
                    <a:pt x="2281" y="1578"/>
                  </a:lnTo>
                  <a:lnTo>
                    <a:pt x="2310" y="1548"/>
                  </a:lnTo>
                  <a:lnTo>
                    <a:pt x="2334" y="1542"/>
                  </a:lnTo>
                  <a:lnTo>
                    <a:pt x="2358" y="1524"/>
                  </a:lnTo>
                  <a:lnTo>
                    <a:pt x="2386" y="1507"/>
                  </a:lnTo>
                  <a:lnTo>
                    <a:pt x="2404" y="1489"/>
                  </a:lnTo>
                  <a:lnTo>
                    <a:pt x="2416" y="1453"/>
                  </a:lnTo>
                  <a:lnTo>
                    <a:pt x="2422" y="1441"/>
                  </a:lnTo>
                  <a:lnTo>
                    <a:pt x="2416" y="1436"/>
                  </a:lnTo>
                  <a:lnTo>
                    <a:pt x="2386" y="1465"/>
                  </a:lnTo>
                  <a:lnTo>
                    <a:pt x="2352" y="1477"/>
                  </a:lnTo>
                  <a:lnTo>
                    <a:pt x="2310" y="1494"/>
                  </a:lnTo>
                  <a:lnTo>
                    <a:pt x="2292" y="1512"/>
                  </a:lnTo>
                  <a:lnTo>
                    <a:pt x="2281" y="1535"/>
                  </a:lnTo>
                  <a:lnTo>
                    <a:pt x="2246" y="1553"/>
                  </a:lnTo>
                  <a:lnTo>
                    <a:pt x="2239" y="1542"/>
                  </a:lnTo>
                  <a:lnTo>
                    <a:pt x="2251" y="1518"/>
                  </a:lnTo>
                  <a:lnTo>
                    <a:pt x="2274" y="1489"/>
                  </a:lnTo>
                  <a:lnTo>
                    <a:pt x="2304" y="1441"/>
                  </a:lnTo>
                  <a:lnTo>
                    <a:pt x="2292" y="1436"/>
                  </a:lnTo>
                  <a:lnTo>
                    <a:pt x="2269" y="1459"/>
                  </a:lnTo>
                  <a:lnTo>
                    <a:pt x="2257" y="1482"/>
                  </a:lnTo>
                  <a:lnTo>
                    <a:pt x="2233" y="1507"/>
                  </a:lnTo>
                  <a:lnTo>
                    <a:pt x="2150" y="1553"/>
                  </a:lnTo>
                  <a:lnTo>
                    <a:pt x="2044" y="1601"/>
                  </a:lnTo>
                  <a:lnTo>
                    <a:pt x="1962" y="1649"/>
                  </a:lnTo>
                  <a:lnTo>
                    <a:pt x="1926" y="1666"/>
                  </a:lnTo>
                  <a:lnTo>
                    <a:pt x="1891" y="1707"/>
                  </a:lnTo>
                  <a:lnTo>
                    <a:pt x="1873" y="1695"/>
                  </a:lnTo>
                  <a:lnTo>
                    <a:pt x="1873" y="1660"/>
                  </a:lnTo>
                  <a:lnTo>
                    <a:pt x="1884" y="1624"/>
                  </a:lnTo>
                  <a:lnTo>
                    <a:pt x="1914" y="1601"/>
                  </a:lnTo>
                  <a:lnTo>
                    <a:pt x="1879" y="1565"/>
                  </a:lnTo>
                  <a:lnTo>
                    <a:pt x="1926" y="1518"/>
                  </a:lnTo>
                  <a:lnTo>
                    <a:pt x="1932" y="1500"/>
                  </a:lnTo>
                  <a:lnTo>
                    <a:pt x="1909" y="1477"/>
                  </a:lnTo>
                  <a:lnTo>
                    <a:pt x="1873" y="1175"/>
                  </a:lnTo>
                  <a:lnTo>
                    <a:pt x="1861" y="1163"/>
                  </a:lnTo>
                  <a:lnTo>
                    <a:pt x="1861" y="886"/>
                  </a:lnTo>
                  <a:lnTo>
                    <a:pt x="1832" y="821"/>
                  </a:lnTo>
                  <a:lnTo>
                    <a:pt x="1808" y="750"/>
                  </a:lnTo>
                  <a:lnTo>
                    <a:pt x="1808" y="696"/>
                  </a:lnTo>
                  <a:lnTo>
                    <a:pt x="1790" y="597"/>
                  </a:lnTo>
                  <a:lnTo>
                    <a:pt x="1761" y="543"/>
                  </a:lnTo>
                  <a:lnTo>
                    <a:pt x="1743" y="549"/>
                  </a:lnTo>
                  <a:lnTo>
                    <a:pt x="1743" y="561"/>
                  </a:lnTo>
                  <a:lnTo>
                    <a:pt x="1737" y="561"/>
                  </a:lnTo>
                  <a:lnTo>
                    <a:pt x="1726" y="543"/>
                  </a:lnTo>
                  <a:lnTo>
                    <a:pt x="1731" y="490"/>
                  </a:lnTo>
                  <a:lnTo>
                    <a:pt x="1684" y="378"/>
                  </a:lnTo>
                  <a:lnTo>
                    <a:pt x="1678" y="336"/>
                  </a:lnTo>
                  <a:lnTo>
                    <a:pt x="1696" y="290"/>
                  </a:lnTo>
                  <a:lnTo>
                    <a:pt x="1684" y="206"/>
                  </a:lnTo>
                  <a:lnTo>
                    <a:pt x="1637" y="89"/>
                  </a:lnTo>
                  <a:lnTo>
                    <a:pt x="1630" y="77"/>
                  </a:lnTo>
                  <a:lnTo>
                    <a:pt x="1619" y="59"/>
                  </a:lnTo>
                  <a:lnTo>
                    <a:pt x="1625" y="41"/>
                  </a:lnTo>
                  <a:lnTo>
                    <a:pt x="1607" y="0"/>
                  </a:lnTo>
                  <a:lnTo>
                    <a:pt x="1224" y="95"/>
                  </a:lnTo>
                  <a:lnTo>
                    <a:pt x="1217" y="89"/>
                  </a:lnTo>
                  <a:lnTo>
                    <a:pt x="1206" y="89"/>
                  </a:lnTo>
                  <a:lnTo>
                    <a:pt x="1170" y="107"/>
                  </a:lnTo>
                  <a:lnTo>
                    <a:pt x="1082" y="201"/>
                  </a:lnTo>
                  <a:lnTo>
                    <a:pt x="986" y="325"/>
                  </a:lnTo>
                  <a:lnTo>
                    <a:pt x="975" y="348"/>
                  </a:lnTo>
                  <a:lnTo>
                    <a:pt x="981" y="372"/>
                  </a:lnTo>
                  <a:lnTo>
                    <a:pt x="969" y="419"/>
                  </a:lnTo>
                  <a:lnTo>
                    <a:pt x="945" y="437"/>
                  </a:lnTo>
                  <a:lnTo>
                    <a:pt x="851" y="531"/>
                  </a:lnTo>
                  <a:lnTo>
                    <a:pt x="846" y="549"/>
                  </a:lnTo>
                  <a:lnTo>
                    <a:pt x="857" y="591"/>
                  </a:lnTo>
                  <a:lnTo>
                    <a:pt x="869" y="597"/>
                  </a:lnTo>
                  <a:lnTo>
                    <a:pt x="887" y="591"/>
                  </a:lnTo>
                  <a:lnTo>
                    <a:pt x="910" y="609"/>
                  </a:lnTo>
                  <a:lnTo>
                    <a:pt x="915" y="627"/>
                  </a:lnTo>
                  <a:lnTo>
                    <a:pt x="898" y="643"/>
                  </a:lnTo>
                  <a:lnTo>
                    <a:pt x="904" y="679"/>
                  </a:lnTo>
                  <a:lnTo>
                    <a:pt x="928" y="714"/>
                  </a:lnTo>
                  <a:lnTo>
                    <a:pt x="922" y="767"/>
                  </a:lnTo>
                  <a:lnTo>
                    <a:pt x="863" y="797"/>
                  </a:lnTo>
                  <a:lnTo>
                    <a:pt x="775" y="891"/>
                  </a:lnTo>
                  <a:lnTo>
                    <a:pt x="704" y="916"/>
                  </a:lnTo>
                  <a:lnTo>
                    <a:pt x="555" y="957"/>
                  </a:lnTo>
                  <a:lnTo>
                    <a:pt x="502" y="939"/>
                  </a:lnTo>
                  <a:lnTo>
                    <a:pt x="455" y="934"/>
                  </a:lnTo>
                  <a:lnTo>
                    <a:pt x="379" y="939"/>
                  </a:lnTo>
                  <a:lnTo>
                    <a:pt x="296" y="957"/>
                  </a:lnTo>
                  <a:lnTo>
                    <a:pt x="202" y="992"/>
                  </a:lnTo>
                  <a:lnTo>
                    <a:pt x="159" y="1016"/>
                  </a:lnTo>
                  <a:lnTo>
                    <a:pt x="148" y="1069"/>
                  </a:lnTo>
                  <a:lnTo>
                    <a:pt x="148" y="1099"/>
                  </a:lnTo>
                  <a:lnTo>
                    <a:pt x="219" y="1175"/>
                  </a:lnTo>
                  <a:lnTo>
                    <a:pt x="225" y="1211"/>
                  </a:lnTo>
                  <a:lnTo>
                    <a:pt x="213" y="1234"/>
                  </a:lnTo>
                  <a:lnTo>
                    <a:pt x="189" y="1246"/>
                  </a:lnTo>
                  <a:lnTo>
                    <a:pt x="172" y="1312"/>
                  </a:lnTo>
                  <a:lnTo>
                    <a:pt x="42" y="1429"/>
                  </a:lnTo>
                  <a:lnTo>
                    <a:pt x="0" y="1465"/>
                  </a:lnTo>
                  <a:lnTo>
                    <a:pt x="24" y="1571"/>
                  </a:lnTo>
                  <a:lnTo>
                    <a:pt x="1318" y="1312"/>
                  </a:lnTo>
                  <a:lnTo>
                    <a:pt x="1341" y="1329"/>
                  </a:lnTo>
                  <a:lnTo>
                    <a:pt x="1348" y="1353"/>
                  </a:lnTo>
                  <a:lnTo>
                    <a:pt x="1359" y="1365"/>
                  </a:lnTo>
                  <a:lnTo>
                    <a:pt x="1371" y="1358"/>
                  </a:lnTo>
                  <a:lnTo>
                    <a:pt x="1382" y="1370"/>
                  </a:lnTo>
                  <a:lnTo>
                    <a:pt x="1406" y="1376"/>
                  </a:lnTo>
                  <a:lnTo>
                    <a:pt x="1442" y="1453"/>
                  </a:lnTo>
                  <a:lnTo>
                    <a:pt x="1447" y="1482"/>
                  </a:lnTo>
                  <a:lnTo>
                    <a:pt x="1465" y="1494"/>
                  </a:lnTo>
                  <a:lnTo>
                    <a:pt x="1465" y="1507"/>
                  </a:lnTo>
                  <a:lnTo>
                    <a:pt x="1542" y="1512"/>
                  </a:lnTo>
                  <a:lnTo>
                    <a:pt x="1572" y="1530"/>
                  </a:lnTo>
                  <a:close/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632523"/>
                  </a:highlight>
                  <a:uLnTx/>
                  <a:uFillTx/>
                  <a:cs typeface="Arial" pitchFamily="34" charset="0"/>
                </a:rPr>
                <a:t> -</a:t>
              </a:r>
              <a:r>
                <a:rPr lang="en-US" sz="1200" b="1" kern="0">
                  <a:solidFill>
                    <a:prstClr val="white"/>
                  </a:solidFill>
                  <a:highlight>
                    <a:srgbClr val="632523"/>
                  </a:highlight>
                  <a:cs typeface="Arial" pitchFamily="34" charset="0"/>
                </a:rPr>
                <a:t>0.5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highlight>
                    <a:srgbClr val="632523"/>
                  </a:highlight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36" name="Freeform 67">
              <a:extLst>
                <a:ext uri="{FF2B5EF4-FFF2-40B4-BE49-F238E27FC236}">
                  <a16:creationId xmlns:a16="http://schemas.microsoft.com/office/drawing/2014/main" id="{4F6382A9-7518-4F59-8FF6-012EEEDC2B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0604" y="3188525"/>
              <a:ext cx="748672" cy="468770"/>
            </a:xfrm>
            <a:custGeom>
              <a:avLst/>
              <a:gdLst/>
              <a:ahLst/>
              <a:cxnLst>
                <a:cxn ang="0">
                  <a:pos x="467" y="1151"/>
                </a:cxn>
                <a:cxn ang="0">
                  <a:pos x="1311" y="986"/>
                </a:cxn>
                <a:cxn ang="0">
                  <a:pos x="1583" y="938"/>
                </a:cxn>
                <a:cxn ang="0">
                  <a:pos x="1590" y="938"/>
                </a:cxn>
                <a:cxn ang="0">
                  <a:pos x="1595" y="933"/>
                </a:cxn>
                <a:cxn ang="0">
                  <a:pos x="1601" y="908"/>
                </a:cxn>
                <a:cxn ang="0">
                  <a:pos x="1631" y="880"/>
                </a:cxn>
                <a:cxn ang="0">
                  <a:pos x="1661" y="874"/>
                </a:cxn>
                <a:cxn ang="0">
                  <a:pos x="1689" y="880"/>
                </a:cxn>
                <a:cxn ang="0">
                  <a:pos x="1767" y="826"/>
                </a:cxn>
                <a:cxn ang="0">
                  <a:pos x="1778" y="785"/>
                </a:cxn>
                <a:cxn ang="0">
                  <a:pos x="1826" y="738"/>
                </a:cxn>
                <a:cxn ang="0">
                  <a:pos x="1873" y="708"/>
                </a:cxn>
                <a:cxn ang="0">
                  <a:pos x="1879" y="697"/>
                </a:cxn>
                <a:cxn ang="0">
                  <a:pos x="1831" y="661"/>
                </a:cxn>
                <a:cxn ang="0">
                  <a:pos x="1814" y="644"/>
                </a:cxn>
                <a:cxn ang="0">
                  <a:pos x="1796" y="637"/>
                </a:cxn>
                <a:cxn ang="0">
                  <a:pos x="1785" y="619"/>
                </a:cxn>
                <a:cxn ang="0">
                  <a:pos x="1749" y="614"/>
                </a:cxn>
                <a:cxn ang="0">
                  <a:pos x="1737" y="566"/>
                </a:cxn>
                <a:cxn ang="0">
                  <a:pos x="1696" y="555"/>
                </a:cxn>
                <a:cxn ang="0">
                  <a:pos x="1689" y="555"/>
                </a:cxn>
                <a:cxn ang="0">
                  <a:pos x="1684" y="477"/>
                </a:cxn>
                <a:cxn ang="0">
                  <a:pos x="1707" y="466"/>
                </a:cxn>
                <a:cxn ang="0">
                  <a:pos x="1702" y="424"/>
                </a:cxn>
                <a:cxn ang="0">
                  <a:pos x="1678" y="401"/>
                </a:cxn>
                <a:cxn ang="0">
                  <a:pos x="1678" y="389"/>
                </a:cxn>
                <a:cxn ang="0">
                  <a:pos x="1684" y="378"/>
                </a:cxn>
                <a:cxn ang="0">
                  <a:pos x="1719" y="342"/>
                </a:cxn>
                <a:cxn ang="0">
                  <a:pos x="1732" y="283"/>
                </a:cxn>
                <a:cxn ang="0">
                  <a:pos x="1732" y="266"/>
                </a:cxn>
                <a:cxn ang="0">
                  <a:pos x="1755" y="230"/>
                </a:cxn>
                <a:cxn ang="0">
                  <a:pos x="1773" y="218"/>
                </a:cxn>
                <a:cxn ang="0">
                  <a:pos x="1743" y="200"/>
                </a:cxn>
                <a:cxn ang="0">
                  <a:pos x="1666" y="195"/>
                </a:cxn>
                <a:cxn ang="0">
                  <a:pos x="1666" y="182"/>
                </a:cxn>
                <a:cxn ang="0">
                  <a:pos x="1648" y="170"/>
                </a:cxn>
                <a:cxn ang="0">
                  <a:pos x="1643" y="141"/>
                </a:cxn>
                <a:cxn ang="0">
                  <a:pos x="1607" y="64"/>
                </a:cxn>
                <a:cxn ang="0">
                  <a:pos x="1583" y="58"/>
                </a:cxn>
                <a:cxn ang="0">
                  <a:pos x="1572" y="46"/>
                </a:cxn>
                <a:cxn ang="0">
                  <a:pos x="1560" y="53"/>
                </a:cxn>
                <a:cxn ang="0">
                  <a:pos x="1549" y="41"/>
                </a:cxn>
                <a:cxn ang="0">
                  <a:pos x="1542" y="17"/>
                </a:cxn>
                <a:cxn ang="0">
                  <a:pos x="1519" y="0"/>
                </a:cxn>
                <a:cxn ang="0">
                  <a:pos x="225" y="259"/>
                </a:cxn>
                <a:cxn ang="0">
                  <a:pos x="201" y="153"/>
                </a:cxn>
                <a:cxn ang="0">
                  <a:pos x="130" y="223"/>
                </a:cxn>
                <a:cxn ang="0">
                  <a:pos x="119" y="230"/>
                </a:cxn>
                <a:cxn ang="0">
                  <a:pos x="107" y="218"/>
                </a:cxn>
                <a:cxn ang="0">
                  <a:pos x="101" y="218"/>
                </a:cxn>
                <a:cxn ang="0">
                  <a:pos x="83" y="259"/>
                </a:cxn>
                <a:cxn ang="0">
                  <a:pos x="18" y="307"/>
                </a:cxn>
                <a:cxn ang="0">
                  <a:pos x="0" y="324"/>
                </a:cxn>
                <a:cxn ang="0">
                  <a:pos x="89" y="856"/>
                </a:cxn>
                <a:cxn ang="0">
                  <a:pos x="154" y="1217"/>
                </a:cxn>
                <a:cxn ang="0">
                  <a:pos x="467" y="1151"/>
                </a:cxn>
              </a:cxnLst>
              <a:rect l="0" t="0" r="r" b="b"/>
              <a:pathLst>
                <a:path w="1879" h="1217">
                  <a:moveTo>
                    <a:pt x="467" y="1151"/>
                  </a:moveTo>
                  <a:lnTo>
                    <a:pt x="1311" y="986"/>
                  </a:lnTo>
                  <a:lnTo>
                    <a:pt x="1583" y="938"/>
                  </a:lnTo>
                  <a:lnTo>
                    <a:pt x="1590" y="938"/>
                  </a:lnTo>
                  <a:lnTo>
                    <a:pt x="1595" y="933"/>
                  </a:lnTo>
                  <a:lnTo>
                    <a:pt x="1601" y="908"/>
                  </a:lnTo>
                  <a:lnTo>
                    <a:pt x="1631" y="880"/>
                  </a:lnTo>
                  <a:lnTo>
                    <a:pt x="1661" y="874"/>
                  </a:lnTo>
                  <a:lnTo>
                    <a:pt x="1689" y="880"/>
                  </a:lnTo>
                  <a:lnTo>
                    <a:pt x="1767" y="826"/>
                  </a:lnTo>
                  <a:lnTo>
                    <a:pt x="1778" y="785"/>
                  </a:lnTo>
                  <a:lnTo>
                    <a:pt x="1826" y="738"/>
                  </a:lnTo>
                  <a:lnTo>
                    <a:pt x="1873" y="708"/>
                  </a:lnTo>
                  <a:lnTo>
                    <a:pt x="1879" y="697"/>
                  </a:lnTo>
                  <a:lnTo>
                    <a:pt x="1831" y="661"/>
                  </a:lnTo>
                  <a:lnTo>
                    <a:pt x="1814" y="644"/>
                  </a:lnTo>
                  <a:lnTo>
                    <a:pt x="1796" y="637"/>
                  </a:lnTo>
                  <a:lnTo>
                    <a:pt x="1785" y="619"/>
                  </a:lnTo>
                  <a:lnTo>
                    <a:pt x="1749" y="614"/>
                  </a:lnTo>
                  <a:lnTo>
                    <a:pt x="1737" y="566"/>
                  </a:lnTo>
                  <a:lnTo>
                    <a:pt x="1696" y="555"/>
                  </a:lnTo>
                  <a:lnTo>
                    <a:pt x="1689" y="555"/>
                  </a:lnTo>
                  <a:lnTo>
                    <a:pt x="1684" y="477"/>
                  </a:lnTo>
                  <a:lnTo>
                    <a:pt x="1707" y="466"/>
                  </a:lnTo>
                  <a:lnTo>
                    <a:pt x="1702" y="424"/>
                  </a:lnTo>
                  <a:lnTo>
                    <a:pt x="1678" y="401"/>
                  </a:lnTo>
                  <a:lnTo>
                    <a:pt x="1678" y="389"/>
                  </a:lnTo>
                  <a:lnTo>
                    <a:pt x="1684" y="378"/>
                  </a:lnTo>
                  <a:lnTo>
                    <a:pt x="1719" y="342"/>
                  </a:lnTo>
                  <a:lnTo>
                    <a:pt x="1732" y="283"/>
                  </a:lnTo>
                  <a:lnTo>
                    <a:pt x="1732" y="266"/>
                  </a:lnTo>
                  <a:lnTo>
                    <a:pt x="1755" y="230"/>
                  </a:lnTo>
                  <a:lnTo>
                    <a:pt x="1773" y="218"/>
                  </a:lnTo>
                  <a:lnTo>
                    <a:pt x="1743" y="200"/>
                  </a:lnTo>
                  <a:lnTo>
                    <a:pt x="1666" y="195"/>
                  </a:lnTo>
                  <a:lnTo>
                    <a:pt x="1666" y="182"/>
                  </a:lnTo>
                  <a:lnTo>
                    <a:pt x="1648" y="170"/>
                  </a:lnTo>
                  <a:lnTo>
                    <a:pt x="1643" y="141"/>
                  </a:lnTo>
                  <a:lnTo>
                    <a:pt x="1607" y="64"/>
                  </a:lnTo>
                  <a:lnTo>
                    <a:pt x="1583" y="58"/>
                  </a:lnTo>
                  <a:lnTo>
                    <a:pt x="1572" y="46"/>
                  </a:lnTo>
                  <a:lnTo>
                    <a:pt x="1560" y="53"/>
                  </a:lnTo>
                  <a:lnTo>
                    <a:pt x="1549" y="41"/>
                  </a:lnTo>
                  <a:lnTo>
                    <a:pt x="1542" y="17"/>
                  </a:lnTo>
                  <a:lnTo>
                    <a:pt x="1519" y="0"/>
                  </a:lnTo>
                  <a:lnTo>
                    <a:pt x="225" y="259"/>
                  </a:lnTo>
                  <a:lnTo>
                    <a:pt x="201" y="153"/>
                  </a:lnTo>
                  <a:lnTo>
                    <a:pt x="130" y="223"/>
                  </a:lnTo>
                  <a:lnTo>
                    <a:pt x="119" y="230"/>
                  </a:lnTo>
                  <a:lnTo>
                    <a:pt x="107" y="218"/>
                  </a:lnTo>
                  <a:lnTo>
                    <a:pt x="101" y="218"/>
                  </a:lnTo>
                  <a:lnTo>
                    <a:pt x="83" y="259"/>
                  </a:lnTo>
                  <a:lnTo>
                    <a:pt x="18" y="307"/>
                  </a:lnTo>
                  <a:lnTo>
                    <a:pt x="0" y="324"/>
                  </a:lnTo>
                  <a:lnTo>
                    <a:pt x="89" y="856"/>
                  </a:lnTo>
                  <a:lnTo>
                    <a:pt x="154" y="1217"/>
                  </a:lnTo>
                  <a:lnTo>
                    <a:pt x="467" y="1151"/>
                  </a:lnTo>
                  <a:close/>
                </a:path>
              </a:pathLst>
            </a:custGeom>
            <a:solidFill>
              <a:srgbClr val="632523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>
                  <a:solidFill>
                    <a:schemeClr val="bg1"/>
                  </a:solidFill>
                  <a:cs typeface="Arial" pitchFamily="34" charset="0"/>
                </a:rPr>
                <a:t>-0.08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%</a:t>
              </a:r>
            </a:p>
          </p:txBody>
        </p:sp>
        <p:sp>
          <p:nvSpPr>
            <p:cNvPr id="37" name="Freeform 70">
              <a:extLst>
                <a:ext uri="{FF2B5EF4-FFF2-40B4-BE49-F238E27FC236}">
                  <a16:creationId xmlns:a16="http://schemas.microsoft.com/office/drawing/2014/main" id="{BFCC0F9D-4560-44E9-AC78-3EC61E6AC1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3166" y="3654383"/>
              <a:ext cx="976163" cy="539550"/>
            </a:xfrm>
            <a:custGeom>
              <a:avLst/>
              <a:gdLst/>
              <a:ahLst/>
              <a:cxnLst>
                <a:cxn ang="0">
                  <a:pos x="1607" y="1176"/>
                </a:cxn>
                <a:cxn ang="0">
                  <a:pos x="745" y="1311"/>
                </a:cxn>
                <a:cxn ang="0">
                  <a:pos x="621" y="1329"/>
                </a:cxn>
                <a:cxn ang="0">
                  <a:pos x="537" y="1329"/>
                </a:cxn>
                <a:cxn ang="0">
                  <a:pos x="0" y="1400"/>
                </a:cxn>
                <a:cxn ang="0">
                  <a:pos x="136" y="1329"/>
                </a:cxn>
                <a:cxn ang="0">
                  <a:pos x="213" y="1252"/>
                </a:cxn>
                <a:cxn ang="0">
                  <a:pos x="225" y="1211"/>
                </a:cxn>
                <a:cxn ang="0">
                  <a:pos x="260" y="1158"/>
                </a:cxn>
                <a:cxn ang="0">
                  <a:pos x="455" y="986"/>
                </a:cxn>
                <a:cxn ang="0">
                  <a:pos x="479" y="963"/>
                </a:cxn>
                <a:cxn ang="0">
                  <a:pos x="514" y="1040"/>
                </a:cxn>
                <a:cxn ang="0">
                  <a:pos x="621" y="1070"/>
                </a:cxn>
                <a:cxn ang="0">
                  <a:pos x="662" y="1022"/>
                </a:cxn>
                <a:cxn ang="0">
                  <a:pos x="715" y="1029"/>
                </a:cxn>
                <a:cxn ang="0">
                  <a:pos x="750" y="1029"/>
                </a:cxn>
                <a:cxn ang="0">
                  <a:pos x="845" y="945"/>
                </a:cxn>
                <a:cxn ang="0">
                  <a:pos x="869" y="963"/>
                </a:cxn>
                <a:cxn ang="0">
                  <a:pos x="958" y="916"/>
                </a:cxn>
                <a:cxn ang="0">
                  <a:pos x="999" y="821"/>
                </a:cxn>
                <a:cxn ang="0">
                  <a:pos x="1057" y="674"/>
                </a:cxn>
                <a:cxn ang="0">
                  <a:pos x="1140" y="408"/>
                </a:cxn>
                <a:cxn ang="0">
                  <a:pos x="1181" y="449"/>
                </a:cxn>
                <a:cxn ang="0">
                  <a:pos x="1247" y="461"/>
                </a:cxn>
                <a:cxn ang="0">
                  <a:pos x="1300" y="314"/>
                </a:cxn>
                <a:cxn ang="0">
                  <a:pos x="1359" y="289"/>
                </a:cxn>
                <a:cxn ang="0">
                  <a:pos x="1407" y="225"/>
                </a:cxn>
                <a:cxn ang="0">
                  <a:pos x="1453" y="142"/>
                </a:cxn>
                <a:cxn ang="0">
                  <a:pos x="1471" y="113"/>
                </a:cxn>
                <a:cxn ang="0">
                  <a:pos x="1460" y="24"/>
                </a:cxn>
                <a:cxn ang="0">
                  <a:pos x="1483" y="0"/>
                </a:cxn>
                <a:cxn ang="0">
                  <a:pos x="1648" y="101"/>
                </a:cxn>
                <a:cxn ang="0">
                  <a:pos x="1673" y="18"/>
                </a:cxn>
                <a:cxn ang="0">
                  <a:pos x="1725" y="24"/>
                </a:cxn>
                <a:cxn ang="0">
                  <a:pos x="1731" y="65"/>
                </a:cxn>
                <a:cxn ang="0">
                  <a:pos x="1831" y="101"/>
                </a:cxn>
                <a:cxn ang="0">
                  <a:pos x="1896" y="149"/>
                </a:cxn>
                <a:cxn ang="0">
                  <a:pos x="1920" y="201"/>
                </a:cxn>
                <a:cxn ang="0">
                  <a:pos x="1855" y="331"/>
                </a:cxn>
                <a:cxn ang="0">
                  <a:pos x="1909" y="378"/>
                </a:cxn>
                <a:cxn ang="0">
                  <a:pos x="1985" y="390"/>
                </a:cxn>
                <a:cxn ang="0">
                  <a:pos x="2015" y="408"/>
                </a:cxn>
                <a:cxn ang="0">
                  <a:pos x="2056" y="431"/>
                </a:cxn>
                <a:cxn ang="0">
                  <a:pos x="2086" y="420"/>
                </a:cxn>
                <a:cxn ang="0">
                  <a:pos x="2216" y="473"/>
                </a:cxn>
                <a:cxn ang="0">
                  <a:pos x="2239" y="520"/>
                </a:cxn>
                <a:cxn ang="0">
                  <a:pos x="2227" y="591"/>
                </a:cxn>
                <a:cxn ang="0">
                  <a:pos x="2204" y="615"/>
                </a:cxn>
                <a:cxn ang="0">
                  <a:pos x="2274" y="679"/>
                </a:cxn>
                <a:cxn ang="0">
                  <a:pos x="2269" y="709"/>
                </a:cxn>
                <a:cxn ang="0">
                  <a:pos x="2216" y="720"/>
                </a:cxn>
                <a:cxn ang="0">
                  <a:pos x="2239" y="733"/>
                </a:cxn>
                <a:cxn ang="0">
                  <a:pos x="2216" y="763"/>
                </a:cxn>
                <a:cxn ang="0">
                  <a:pos x="2198" y="768"/>
                </a:cxn>
                <a:cxn ang="0">
                  <a:pos x="2251" y="786"/>
                </a:cxn>
                <a:cxn ang="0">
                  <a:pos x="2298" y="816"/>
                </a:cxn>
                <a:cxn ang="0">
                  <a:pos x="2239" y="857"/>
                </a:cxn>
                <a:cxn ang="0">
                  <a:pos x="2198" y="857"/>
                </a:cxn>
                <a:cxn ang="0">
                  <a:pos x="2257" y="898"/>
                </a:cxn>
                <a:cxn ang="0">
                  <a:pos x="2322" y="857"/>
                </a:cxn>
                <a:cxn ang="0">
                  <a:pos x="2404" y="857"/>
                </a:cxn>
                <a:cxn ang="0">
                  <a:pos x="2446" y="981"/>
                </a:cxn>
                <a:cxn ang="0">
                  <a:pos x="2411" y="1004"/>
                </a:cxn>
              </a:cxnLst>
              <a:rect l="0" t="0" r="r" b="b"/>
              <a:pathLst>
                <a:path w="2446" h="1400">
                  <a:moveTo>
                    <a:pt x="2416" y="1022"/>
                  </a:moveTo>
                  <a:lnTo>
                    <a:pt x="1607" y="1176"/>
                  </a:lnTo>
                  <a:lnTo>
                    <a:pt x="762" y="1318"/>
                  </a:lnTo>
                  <a:lnTo>
                    <a:pt x="745" y="1311"/>
                  </a:lnTo>
                  <a:lnTo>
                    <a:pt x="709" y="1318"/>
                  </a:lnTo>
                  <a:lnTo>
                    <a:pt x="621" y="1329"/>
                  </a:lnTo>
                  <a:lnTo>
                    <a:pt x="626" y="1311"/>
                  </a:lnTo>
                  <a:lnTo>
                    <a:pt x="537" y="1329"/>
                  </a:lnTo>
                  <a:lnTo>
                    <a:pt x="537" y="1336"/>
                  </a:lnTo>
                  <a:lnTo>
                    <a:pt x="0" y="1400"/>
                  </a:lnTo>
                  <a:lnTo>
                    <a:pt x="24" y="1382"/>
                  </a:lnTo>
                  <a:lnTo>
                    <a:pt x="136" y="1329"/>
                  </a:lnTo>
                  <a:lnTo>
                    <a:pt x="154" y="1300"/>
                  </a:lnTo>
                  <a:lnTo>
                    <a:pt x="213" y="1252"/>
                  </a:lnTo>
                  <a:lnTo>
                    <a:pt x="219" y="1223"/>
                  </a:lnTo>
                  <a:lnTo>
                    <a:pt x="225" y="1211"/>
                  </a:lnTo>
                  <a:lnTo>
                    <a:pt x="260" y="1194"/>
                  </a:lnTo>
                  <a:lnTo>
                    <a:pt x="260" y="1158"/>
                  </a:lnTo>
                  <a:lnTo>
                    <a:pt x="296" y="1128"/>
                  </a:lnTo>
                  <a:lnTo>
                    <a:pt x="455" y="986"/>
                  </a:lnTo>
                  <a:lnTo>
                    <a:pt x="467" y="958"/>
                  </a:lnTo>
                  <a:lnTo>
                    <a:pt x="479" y="963"/>
                  </a:lnTo>
                  <a:lnTo>
                    <a:pt x="467" y="993"/>
                  </a:lnTo>
                  <a:lnTo>
                    <a:pt x="514" y="1040"/>
                  </a:lnTo>
                  <a:lnTo>
                    <a:pt x="585" y="1070"/>
                  </a:lnTo>
                  <a:lnTo>
                    <a:pt x="621" y="1070"/>
                  </a:lnTo>
                  <a:lnTo>
                    <a:pt x="656" y="1040"/>
                  </a:lnTo>
                  <a:lnTo>
                    <a:pt x="662" y="1022"/>
                  </a:lnTo>
                  <a:lnTo>
                    <a:pt x="686" y="1004"/>
                  </a:lnTo>
                  <a:lnTo>
                    <a:pt x="715" y="1029"/>
                  </a:lnTo>
                  <a:lnTo>
                    <a:pt x="727" y="1034"/>
                  </a:lnTo>
                  <a:lnTo>
                    <a:pt x="750" y="1029"/>
                  </a:lnTo>
                  <a:lnTo>
                    <a:pt x="833" y="999"/>
                  </a:lnTo>
                  <a:lnTo>
                    <a:pt x="845" y="945"/>
                  </a:lnTo>
                  <a:lnTo>
                    <a:pt x="851" y="945"/>
                  </a:lnTo>
                  <a:lnTo>
                    <a:pt x="869" y="963"/>
                  </a:lnTo>
                  <a:lnTo>
                    <a:pt x="933" y="904"/>
                  </a:lnTo>
                  <a:lnTo>
                    <a:pt x="958" y="916"/>
                  </a:lnTo>
                  <a:lnTo>
                    <a:pt x="1011" y="845"/>
                  </a:lnTo>
                  <a:lnTo>
                    <a:pt x="999" y="821"/>
                  </a:lnTo>
                  <a:lnTo>
                    <a:pt x="1004" y="774"/>
                  </a:lnTo>
                  <a:lnTo>
                    <a:pt x="1057" y="674"/>
                  </a:lnTo>
                  <a:lnTo>
                    <a:pt x="1128" y="408"/>
                  </a:lnTo>
                  <a:lnTo>
                    <a:pt x="1140" y="408"/>
                  </a:lnTo>
                  <a:lnTo>
                    <a:pt x="1181" y="431"/>
                  </a:lnTo>
                  <a:lnTo>
                    <a:pt x="1181" y="449"/>
                  </a:lnTo>
                  <a:lnTo>
                    <a:pt x="1206" y="467"/>
                  </a:lnTo>
                  <a:lnTo>
                    <a:pt x="1247" y="461"/>
                  </a:lnTo>
                  <a:lnTo>
                    <a:pt x="1270" y="413"/>
                  </a:lnTo>
                  <a:lnTo>
                    <a:pt x="1300" y="314"/>
                  </a:lnTo>
                  <a:lnTo>
                    <a:pt x="1323" y="278"/>
                  </a:lnTo>
                  <a:lnTo>
                    <a:pt x="1359" y="289"/>
                  </a:lnTo>
                  <a:lnTo>
                    <a:pt x="1382" y="231"/>
                  </a:lnTo>
                  <a:lnTo>
                    <a:pt x="1407" y="225"/>
                  </a:lnTo>
                  <a:lnTo>
                    <a:pt x="1430" y="195"/>
                  </a:lnTo>
                  <a:lnTo>
                    <a:pt x="1453" y="142"/>
                  </a:lnTo>
                  <a:lnTo>
                    <a:pt x="1465" y="131"/>
                  </a:lnTo>
                  <a:lnTo>
                    <a:pt x="1471" y="113"/>
                  </a:lnTo>
                  <a:lnTo>
                    <a:pt x="1453" y="101"/>
                  </a:lnTo>
                  <a:lnTo>
                    <a:pt x="1460" y="24"/>
                  </a:lnTo>
                  <a:lnTo>
                    <a:pt x="1471" y="7"/>
                  </a:lnTo>
                  <a:lnTo>
                    <a:pt x="1483" y="0"/>
                  </a:lnTo>
                  <a:lnTo>
                    <a:pt x="1625" y="89"/>
                  </a:lnTo>
                  <a:lnTo>
                    <a:pt x="1648" y="101"/>
                  </a:lnTo>
                  <a:lnTo>
                    <a:pt x="1655" y="95"/>
                  </a:lnTo>
                  <a:lnTo>
                    <a:pt x="1673" y="18"/>
                  </a:lnTo>
                  <a:lnTo>
                    <a:pt x="1696" y="12"/>
                  </a:lnTo>
                  <a:lnTo>
                    <a:pt x="1725" y="24"/>
                  </a:lnTo>
                  <a:lnTo>
                    <a:pt x="1755" y="35"/>
                  </a:lnTo>
                  <a:lnTo>
                    <a:pt x="1731" y="65"/>
                  </a:lnTo>
                  <a:lnTo>
                    <a:pt x="1767" y="101"/>
                  </a:lnTo>
                  <a:lnTo>
                    <a:pt x="1831" y="101"/>
                  </a:lnTo>
                  <a:lnTo>
                    <a:pt x="1855" y="131"/>
                  </a:lnTo>
                  <a:lnTo>
                    <a:pt x="1896" y="149"/>
                  </a:lnTo>
                  <a:lnTo>
                    <a:pt x="1926" y="184"/>
                  </a:lnTo>
                  <a:lnTo>
                    <a:pt x="1920" y="201"/>
                  </a:lnTo>
                  <a:lnTo>
                    <a:pt x="1879" y="272"/>
                  </a:lnTo>
                  <a:lnTo>
                    <a:pt x="1855" y="331"/>
                  </a:lnTo>
                  <a:lnTo>
                    <a:pt x="1861" y="378"/>
                  </a:lnTo>
                  <a:lnTo>
                    <a:pt x="1909" y="378"/>
                  </a:lnTo>
                  <a:lnTo>
                    <a:pt x="1950" y="355"/>
                  </a:lnTo>
                  <a:lnTo>
                    <a:pt x="1985" y="390"/>
                  </a:lnTo>
                  <a:lnTo>
                    <a:pt x="2003" y="402"/>
                  </a:lnTo>
                  <a:lnTo>
                    <a:pt x="2015" y="408"/>
                  </a:lnTo>
                  <a:lnTo>
                    <a:pt x="2038" y="426"/>
                  </a:lnTo>
                  <a:lnTo>
                    <a:pt x="2056" y="431"/>
                  </a:lnTo>
                  <a:lnTo>
                    <a:pt x="2074" y="420"/>
                  </a:lnTo>
                  <a:lnTo>
                    <a:pt x="2086" y="420"/>
                  </a:lnTo>
                  <a:lnTo>
                    <a:pt x="2163" y="461"/>
                  </a:lnTo>
                  <a:lnTo>
                    <a:pt x="2216" y="473"/>
                  </a:lnTo>
                  <a:lnTo>
                    <a:pt x="2239" y="509"/>
                  </a:lnTo>
                  <a:lnTo>
                    <a:pt x="2239" y="520"/>
                  </a:lnTo>
                  <a:lnTo>
                    <a:pt x="2216" y="538"/>
                  </a:lnTo>
                  <a:lnTo>
                    <a:pt x="2227" y="591"/>
                  </a:lnTo>
                  <a:lnTo>
                    <a:pt x="2216" y="603"/>
                  </a:lnTo>
                  <a:lnTo>
                    <a:pt x="2204" y="615"/>
                  </a:lnTo>
                  <a:lnTo>
                    <a:pt x="2257" y="644"/>
                  </a:lnTo>
                  <a:lnTo>
                    <a:pt x="2274" y="679"/>
                  </a:lnTo>
                  <a:lnTo>
                    <a:pt x="2274" y="697"/>
                  </a:lnTo>
                  <a:lnTo>
                    <a:pt x="2269" y="709"/>
                  </a:lnTo>
                  <a:lnTo>
                    <a:pt x="2221" y="703"/>
                  </a:lnTo>
                  <a:lnTo>
                    <a:pt x="2216" y="720"/>
                  </a:lnTo>
                  <a:lnTo>
                    <a:pt x="2233" y="738"/>
                  </a:lnTo>
                  <a:lnTo>
                    <a:pt x="2239" y="733"/>
                  </a:lnTo>
                  <a:lnTo>
                    <a:pt x="2239" y="750"/>
                  </a:lnTo>
                  <a:lnTo>
                    <a:pt x="2216" y="763"/>
                  </a:lnTo>
                  <a:lnTo>
                    <a:pt x="2204" y="763"/>
                  </a:lnTo>
                  <a:lnTo>
                    <a:pt x="2198" y="768"/>
                  </a:lnTo>
                  <a:lnTo>
                    <a:pt x="2216" y="780"/>
                  </a:lnTo>
                  <a:lnTo>
                    <a:pt x="2251" y="786"/>
                  </a:lnTo>
                  <a:lnTo>
                    <a:pt x="2287" y="804"/>
                  </a:lnTo>
                  <a:lnTo>
                    <a:pt x="2298" y="816"/>
                  </a:lnTo>
                  <a:lnTo>
                    <a:pt x="2257" y="857"/>
                  </a:lnTo>
                  <a:lnTo>
                    <a:pt x="2239" y="857"/>
                  </a:lnTo>
                  <a:lnTo>
                    <a:pt x="2198" y="839"/>
                  </a:lnTo>
                  <a:lnTo>
                    <a:pt x="2198" y="857"/>
                  </a:lnTo>
                  <a:lnTo>
                    <a:pt x="2221" y="875"/>
                  </a:lnTo>
                  <a:lnTo>
                    <a:pt x="2257" y="898"/>
                  </a:lnTo>
                  <a:lnTo>
                    <a:pt x="2287" y="887"/>
                  </a:lnTo>
                  <a:lnTo>
                    <a:pt x="2322" y="857"/>
                  </a:lnTo>
                  <a:lnTo>
                    <a:pt x="2358" y="862"/>
                  </a:lnTo>
                  <a:lnTo>
                    <a:pt x="2404" y="857"/>
                  </a:lnTo>
                  <a:lnTo>
                    <a:pt x="2411" y="869"/>
                  </a:lnTo>
                  <a:lnTo>
                    <a:pt x="2446" y="981"/>
                  </a:lnTo>
                  <a:lnTo>
                    <a:pt x="2422" y="1004"/>
                  </a:lnTo>
                  <a:lnTo>
                    <a:pt x="2411" y="1004"/>
                  </a:lnTo>
                  <a:lnTo>
                    <a:pt x="2416" y="1022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  0.4%</a:t>
              </a:r>
            </a:p>
          </p:txBody>
        </p:sp>
        <p:sp>
          <p:nvSpPr>
            <p:cNvPr id="38" name="Freeform 72">
              <a:extLst>
                <a:ext uri="{FF2B5EF4-FFF2-40B4-BE49-F238E27FC236}">
                  <a16:creationId xmlns:a16="http://schemas.microsoft.com/office/drawing/2014/main" id="{38706847-51CD-4130-870C-F3651178A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078" y="4048893"/>
              <a:ext cx="1129026" cy="465290"/>
            </a:xfrm>
            <a:custGeom>
              <a:avLst/>
              <a:gdLst/>
              <a:ahLst/>
              <a:cxnLst>
                <a:cxn ang="0">
                  <a:pos x="36" y="986"/>
                </a:cxn>
                <a:cxn ang="0">
                  <a:pos x="77" y="933"/>
                </a:cxn>
                <a:cxn ang="0">
                  <a:pos x="112" y="857"/>
                </a:cxn>
                <a:cxn ang="0">
                  <a:pos x="331" y="745"/>
                </a:cxn>
                <a:cxn ang="0">
                  <a:pos x="414" y="651"/>
                </a:cxn>
                <a:cxn ang="0">
                  <a:pos x="455" y="633"/>
                </a:cxn>
                <a:cxn ang="0">
                  <a:pos x="496" y="597"/>
                </a:cxn>
                <a:cxn ang="0">
                  <a:pos x="549" y="585"/>
                </a:cxn>
                <a:cxn ang="0">
                  <a:pos x="667" y="538"/>
                </a:cxn>
                <a:cxn ang="0">
                  <a:pos x="768" y="396"/>
                </a:cxn>
                <a:cxn ang="0">
                  <a:pos x="779" y="314"/>
                </a:cxn>
                <a:cxn ang="0">
                  <a:pos x="863" y="307"/>
                </a:cxn>
                <a:cxn ang="0">
                  <a:pos x="1004" y="296"/>
                </a:cxn>
                <a:cxn ang="0">
                  <a:pos x="2671" y="12"/>
                </a:cxn>
                <a:cxn ang="0">
                  <a:pos x="2712" y="48"/>
                </a:cxn>
                <a:cxn ang="0">
                  <a:pos x="2759" y="119"/>
                </a:cxn>
                <a:cxn ang="0">
                  <a:pos x="2735" y="119"/>
                </a:cxn>
                <a:cxn ang="0">
                  <a:pos x="2682" y="119"/>
                </a:cxn>
                <a:cxn ang="0">
                  <a:pos x="2676" y="148"/>
                </a:cxn>
                <a:cxn ang="0">
                  <a:pos x="2552" y="225"/>
                </a:cxn>
                <a:cxn ang="0">
                  <a:pos x="2493" y="278"/>
                </a:cxn>
                <a:cxn ang="0">
                  <a:pos x="2570" y="248"/>
                </a:cxn>
                <a:cxn ang="0">
                  <a:pos x="2699" y="218"/>
                </a:cxn>
                <a:cxn ang="0">
                  <a:pos x="2706" y="266"/>
                </a:cxn>
                <a:cxn ang="0">
                  <a:pos x="2741" y="254"/>
                </a:cxn>
                <a:cxn ang="0">
                  <a:pos x="2812" y="254"/>
                </a:cxn>
                <a:cxn ang="0">
                  <a:pos x="2824" y="355"/>
                </a:cxn>
                <a:cxn ang="0">
                  <a:pos x="2770" y="426"/>
                </a:cxn>
                <a:cxn ang="0">
                  <a:pos x="2688" y="479"/>
                </a:cxn>
                <a:cxn ang="0">
                  <a:pos x="2611" y="473"/>
                </a:cxn>
                <a:cxn ang="0">
                  <a:pos x="2593" y="438"/>
                </a:cxn>
                <a:cxn ang="0">
                  <a:pos x="2564" y="431"/>
                </a:cxn>
                <a:cxn ang="0">
                  <a:pos x="2557" y="491"/>
                </a:cxn>
                <a:cxn ang="0">
                  <a:pos x="2617" y="538"/>
                </a:cxn>
                <a:cxn ang="0">
                  <a:pos x="2552" y="656"/>
                </a:cxn>
                <a:cxn ang="0">
                  <a:pos x="2475" y="656"/>
                </a:cxn>
                <a:cxn ang="0">
                  <a:pos x="2557" y="674"/>
                </a:cxn>
                <a:cxn ang="0">
                  <a:pos x="2664" y="615"/>
                </a:cxn>
                <a:cxn ang="0">
                  <a:pos x="2682" y="686"/>
                </a:cxn>
                <a:cxn ang="0">
                  <a:pos x="2552" y="768"/>
                </a:cxn>
                <a:cxn ang="0">
                  <a:pos x="2410" y="869"/>
                </a:cxn>
                <a:cxn ang="0">
                  <a:pos x="2346" y="928"/>
                </a:cxn>
                <a:cxn ang="0">
                  <a:pos x="2257" y="1141"/>
                </a:cxn>
                <a:cxn ang="0">
                  <a:pos x="2080" y="1199"/>
                </a:cxn>
                <a:cxn ang="0">
                  <a:pos x="1264" y="969"/>
                </a:cxn>
                <a:cxn ang="0">
                  <a:pos x="1157" y="880"/>
                </a:cxn>
                <a:cxn ang="0">
                  <a:pos x="1152" y="845"/>
                </a:cxn>
                <a:cxn ang="0">
                  <a:pos x="703" y="904"/>
                </a:cxn>
                <a:cxn ang="0">
                  <a:pos x="584" y="963"/>
                </a:cxn>
              </a:cxnLst>
              <a:rect l="0" t="0" r="r" b="b"/>
              <a:pathLst>
                <a:path w="2830" h="1211">
                  <a:moveTo>
                    <a:pt x="0" y="1082"/>
                  </a:moveTo>
                  <a:lnTo>
                    <a:pt x="6" y="981"/>
                  </a:lnTo>
                  <a:lnTo>
                    <a:pt x="36" y="986"/>
                  </a:lnTo>
                  <a:lnTo>
                    <a:pt x="53" y="981"/>
                  </a:lnTo>
                  <a:lnTo>
                    <a:pt x="77" y="958"/>
                  </a:lnTo>
                  <a:lnTo>
                    <a:pt x="77" y="933"/>
                  </a:lnTo>
                  <a:lnTo>
                    <a:pt x="77" y="910"/>
                  </a:lnTo>
                  <a:lnTo>
                    <a:pt x="82" y="887"/>
                  </a:lnTo>
                  <a:lnTo>
                    <a:pt x="112" y="857"/>
                  </a:lnTo>
                  <a:lnTo>
                    <a:pt x="178" y="833"/>
                  </a:lnTo>
                  <a:lnTo>
                    <a:pt x="254" y="809"/>
                  </a:lnTo>
                  <a:lnTo>
                    <a:pt x="331" y="745"/>
                  </a:lnTo>
                  <a:lnTo>
                    <a:pt x="360" y="733"/>
                  </a:lnTo>
                  <a:lnTo>
                    <a:pt x="408" y="692"/>
                  </a:lnTo>
                  <a:lnTo>
                    <a:pt x="414" y="651"/>
                  </a:lnTo>
                  <a:lnTo>
                    <a:pt x="426" y="651"/>
                  </a:lnTo>
                  <a:lnTo>
                    <a:pt x="444" y="651"/>
                  </a:lnTo>
                  <a:lnTo>
                    <a:pt x="455" y="633"/>
                  </a:lnTo>
                  <a:lnTo>
                    <a:pt x="461" y="621"/>
                  </a:lnTo>
                  <a:lnTo>
                    <a:pt x="490" y="597"/>
                  </a:lnTo>
                  <a:lnTo>
                    <a:pt x="496" y="597"/>
                  </a:lnTo>
                  <a:lnTo>
                    <a:pt x="520" y="615"/>
                  </a:lnTo>
                  <a:lnTo>
                    <a:pt x="543" y="597"/>
                  </a:lnTo>
                  <a:lnTo>
                    <a:pt x="549" y="585"/>
                  </a:lnTo>
                  <a:lnTo>
                    <a:pt x="584" y="555"/>
                  </a:lnTo>
                  <a:lnTo>
                    <a:pt x="614" y="544"/>
                  </a:lnTo>
                  <a:lnTo>
                    <a:pt x="667" y="538"/>
                  </a:lnTo>
                  <a:lnTo>
                    <a:pt x="721" y="449"/>
                  </a:lnTo>
                  <a:lnTo>
                    <a:pt x="768" y="420"/>
                  </a:lnTo>
                  <a:lnTo>
                    <a:pt x="768" y="396"/>
                  </a:lnTo>
                  <a:lnTo>
                    <a:pt x="779" y="372"/>
                  </a:lnTo>
                  <a:lnTo>
                    <a:pt x="768" y="342"/>
                  </a:lnTo>
                  <a:lnTo>
                    <a:pt x="779" y="314"/>
                  </a:lnTo>
                  <a:lnTo>
                    <a:pt x="779" y="307"/>
                  </a:lnTo>
                  <a:lnTo>
                    <a:pt x="868" y="289"/>
                  </a:lnTo>
                  <a:lnTo>
                    <a:pt x="863" y="307"/>
                  </a:lnTo>
                  <a:lnTo>
                    <a:pt x="951" y="296"/>
                  </a:lnTo>
                  <a:lnTo>
                    <a:pt x="987" y="289"/>
                  </a:lnTo>
                  <a:lnTo>
                    <a:pt x="1004" y="296"/>
                  </a:lnTo>
                  <a:lnTo>
                    <a:pt x="1849" y="154"/>
                  </a:lnTo>
                  <a:lnTo>
                    <a:pt x="2658" y="0"/>
                  </a:lnTo>
                  <a:lnTo>
                    <a:pt x="2671" y="12"/>
                  </a:lnTo>
                  <a:lnTo>
                    <a:pt x="2676" y="24"/>
                  </a:lnTo>
                  <a:lnTo>
                    <a:pt x="2699" y="42"/>
                  </a:lnTo>
                  <a:lnTo>
                    <a:pt x="2712" y="48"/>
                  </a:lnTo>
                  <a:lnTo>
                    <a:pt x="2729" y="65"/>
                  </a:lnTo>
                  <a:lnTo>
                    <a:pt x="2741" y="78"/>
                  </a:lnTo>
                  <a:lnTo>
                    <a:pt x="2759" y="119"/>
                  </a:lnTo>
                  <a:lnTo>
                    <a:pt x="2753" y="131"/>
                  </a:lnTo>
                  <a:lnTo>
                    <a:pt x="2741" y="131"/>
                  </a:lnTo>
                  <a:lnTo>
                    <a:pt x="2735" y="119"/>
                  </a:lnTo>
                  <a:lnTo>
                    <a:pt x="2712" y="124"/>
                  </a:lnTo>
                  <a:lnTo>
                    <a:pt x="2694" y="124"/>
                  </a:lnTo>
                  <a:lnTo>
                    <a:pt x="2682" y="119"/>
                  </a:lnTo>
                  <a:lnTo>
                    <a:pt x="2671" y="124"/>
                  </a:lnTo>
                  <a:lnTo>
                    <a:pt x="2676" y="136"/>
                  </a:lnTo>
                  <a:lnTo>
                    <a:pt x="2676" y="148"/>
                  </a:lnTo>
                  <a:lnTo>
                    <a:pt x="2600" y="184"/>
                  </a:lnTo>
                  <a:lnTo>
                    <a:pt x="2582" y="201"/>
                  </a:lnTo>
                  <a:lnTo>
                    <a:pt x="2552" y="225"/>
                  </a:lnTo>
                  <a:lnTo>
                    <a:pt x="2504" y="236"/>
                  </a:lnTo>
                  <a:lnTo>
                    <a:pt x="2493" y="266"/>
                  </a:lnTo>
                  <a:lnTo>
                    <a:pt x="2493" y="278"/>
                  </a:lnTo>
                  <a:lnTo>
                    <a:pt x="2504" y="278"/>
                  </a:lnTo>
                  <a:lnTo>
                    <a:pt x="2522" y="272"/>
                  </a:lnTo>
                  <a:lnTo>
                    <a:pt x="2570" y="248"/>
                  </a:lnTo>
                  <a:lnTo>
                    <a:pt x="2623" y="236"/>
                  </a:lnTo>
                  <a:lnTo>
                    <a:pt x="2653" y="218"/>
                  </a:lnTo>
                  <a:lnTo>
                    <a:pt x="2699" y="218"/>
                  </a:lnTo>
                  <a:lnTo>
                    <a:pt x="2706" y="225"/>
                  </a:lnTo>
                  <a:lnTo>
                    <a:pt x="2699" y="254"/>
                  </a:lnTo>
                  <a:lnTo>
                    <a:pt x="2706" y="266"/>
                  </a:lnTo>
                  <a:lnTo>
                    <a:pt x="2717" y="278"/>
                  </a:lnTo>
                  <a:lnTo>
                    <a:pt x="2735" y="272"/>
                  </a:lnTo>
                  <a:lnTo>
                    <a:pt x="2741" y="254"/>
                  </a:lnTo>
                  <a:lnTo>
                    <a:pt x="2770" y="218"/>
                  </a:lnTo>
                  <a:lnTo>
                    <a:pt x="2795" y="218"/>
                  </a:lnTo>
                  <a:lnTo>
                    <a:pt x="2812" y="254"/>
                  </a:lnTo>
                  <a:lnTo>
                    <a:pt x="2818" y="325"/>
                  </a:lnTo>
                  <a:lnTo>
                    <a:pt x="2830" y="342"/>
                  </a:lnTo>
                  <a:lnTo>
                    <a:pt x="2824" y="355"/>
                  </a:lnTo>
                  <a:lnTo>
                    <a:pt x="2783" y="385"/>
                  </a:lnTo>
                  <a:lnTo>
                    <a:pt x="2770" y="408"/>
                  </a:lnTo>
                  <a:lnTo>
                    <a:pt x="2770" y="426"/>
                  </a:lnTo>
                  <a:lnTo>
                    <a:pt x="2735" y="456"/>
                  </a:lnTo>
                  <a:lnTo>
                    <a:pt x="2712" y="461"/>
                  </a:lnTo>
                  <a:lnTo>
                    <a:pt x="2688" y="479"/>
                  </a:lnTo>
                  <a:lnTo>
                    <a:pt x="2635" y="473"/>
                  </a:lnTo>
                  <a:lnTo>
                    <a:pt x="2617" y="467"/>
                  </a:lnTo>
                  <a:lnTo>
                    <a:pt x="2611" y="473"/>
                  </a:lnTo>
                  <a:lnTo>
                    <a:pt x="2605" y="473"/>
                  </a:lnTo>
                  <a:lnTo>
                    <a:pt x="2593" y="449"/>
                  </a:lnTo>
                  <a:lnTo>
                    <a:pt x="2593" y="438"/>
                  </a:lnTo>
                  <a:lnTo>
                    <a:pt x="2587" y="426"/>
                  </a:lnTo>
                  <a:lnTo>
                    <a:pt x="2570" y="426"/>
                  </a:lnTo>
                  <a:lnTo>
                    <a:pt x="2564" y="431"/>
                  </a:lnTo>
                  <a:lnTo>
                    <a:pt x="2570" y="484"/>
                  </a:lnTo>
                  <a:lnTo>
                    <a:pt x="2564" y="497"/>
                  </a:lnTo>
                  <a:lnTo>
                    <a:pt x="2557" y="491"/>
                  </a:lnTo>
                  <a:lnTo>
                    <a:pt x="2570" y="514"/>
                  </a:lnTo>
                  <a:lnTo>
                    <a:pt x="2593" y="514"/>
                  </a:lnTo>
                  <a:lnTo>
                    <a:pt x="2617" y="538"/>
                  </a:lnTo>
                  <a:lnTo>
                    <a:pt x="2600" y="567"/>
                  </a:lnTo>
                  <a:lnTo>
                    <a:pt x="2611" y="580"/>
                  </a:lnTo>
                  <a:lnTo>
                    <a:pt x="2552" y="656"/>
                  </a:lnTo>
                  <a:lnTo>
                    <a:pt x="2529" y="662"/>
                  </a:lnTo>
                  <a:lnTo>
                    <a:pt x="2499" y="656"/>
                  </a:lnTo>
                  <a:lnTo>
                    <a:pt x="2475" y="656"/>
                  </a:lnTo>
                  <a:lnTo>
                    <a:pt x="2469" y="662"/>
                  </a:lnTo>
                  <a:lnTo>
                    <a:pt x="2487" y="679"/>
                  </a:lnTo>
                  <a:lnTo>
                    <a:pt x="2557" y="674"/>
                  </a:lnTo>
                  <a:lnTo>
                    <a:pt x="2600" y="662"/>
                  </a:lnTo>
                  <a:lnTo>
                    <a:pt x="2658" y="633"/>
                  </a:lnTo>
                  <a:lnTo>
                    <a:pt x="2664" y="615"/>
                  </a:lnTo>
                  <a:lnTo>
                    <a:pt x="2682" y="615"/>
                  </a:lnTo>
                  <a:lnTo>
                    <a:pt x="2699" y="638"/>
                  </a:lnTo>
                  <a:lnTo>
                    <a:pt x="2682" y="686"/>
                  </a:lnTo>
                  <a:lnTo>
                    <a:pt x="2628" y="745"/>
                  </a:lnTo>
                  <a:lnTo>
                    <a:pt x="2575" y="756"/>
                  </a:lnTo>
                  <a:lnTo>
                    <a:pt x="2552" y="768"/>
                  </a:lnTo>
                  <a:lnTo>
                    <a:pt x="2487" y="774"/>
                  </a:lnTo>
                  <a:lnTo>
                    <a:pt x="2434" y="862"/>
                  </a:lnTo>
                  <a:lnTo>
                    <a:pt x="2410" y="869"/>
                  </a:lnTo>
                  <a:lnTo>
                    <a:pt x="2410" y="880"/>
                  </a:lnTo>
                  <a:lnTo>
                    <a:pt x="2410" y="887"/>
                  </a:lnTo>
                  <a:lnTo>
                    <a:pt x="2346" y="928"/>
                  </a:lnTo>
                  <a:lnTo>
                    <a:pt x="2310" y="969"/>
                  </a:lnTo>
                  <a:lnTo>
                    <a:pt x="2280" y="1052"/>
                  </a:lnTo>
                  <a:lnTo>
                    <a:pt x="2257" y="1141"/>
                  </a:lnTo>
                  <a:lnTo>
                    <a:pt x="2245" y="1164"/>
                  </a:lnTo>
                  <a:lnTo>
                    <a:pt x="2209" y="1176"/>
                  </a:lnTo>
                  <a:lnTo>
                    <a:pt x="2080" y="1199"/>
                  </a:lnTo>
                  <a:lnTo>
                    <a:pt x="2068" y="1211"/>
                  </a:lnTo>
                  <a:lnTo>
                    <a:pt x="1631" y="922"/>
                  </a:lnTo>
                  <a:lnTo>
                    <a:pt x="1264" y="969"/>
                  </a:lnTo>
                  <a:lnTo>
                    <a:pt x="1258" y="915"/>
                  </a:lnTo>
                  <a:lnTo>
                    <a:pt x="1193" y="862"/>
                  </a:lnTo>
                  <a:lnTo>
                    <a:pt x="1157" y="880"/>
                  </a:lnTo>
                  <a:lnTo>
                    <a:pt x="1146" y="869"/>
                  </a:lnTo>
                  <a:lnTo>
                    <a:pt x="1152" y="851"/>
                  </a:lnTo>
                  <a:lnTo>
                    <a:pt x="1152" y="845"/>
                  </a:lnTo>
                  <a:lnTo>
                    <a:pt x="721" y="892"/>
                  </a:lnTo>
                  <a:lnTo>
                    <a:pt x="709" y="887"/>
                  </a:lnTo>
                  <a:lnTo>
                    <a:pt x="703" y="904"/>
                  </a:lnTo>
                  <a:lnTo>
                    <a:pt x="614" y="945"/>
                  </a:lnTo>
                  <a:lnTo>
                    <a:pt x="614" y="963"/>
                  </a:lnTo>
                  <a:lnTo>
                    <a:pt x="584" y="963"/>
                  </a:lnTo>
                  <a:lnTo>
                    <a:pt x="485" y="1011"/>
                  </a:lnTo>
                  <a:lnTo>
                    <a:pt x="0" y="1082"/>
                  </a:lnTo>
                </a:path>
              </a:pathLst>
            </a:custGeom>
            <a:solidFill>
              <a:srgbClr val="C4D79B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1.3%</a:t>
              </a:r>
            </a:p>
          </p:txBody>
        </p:sp>
        <p:sp>
          <p:nvSpPr>
            <p:cNvPr id="39" name="Freeform 76">
              <a:extLst>
                <a:ext uri="{FF2B5EF4-FFF2-40B4-BE49-F238E27FC236}">
                  <a16:creationId xmlns:a16="http://schemas.microsoft.com/office/drawing/2014/main" id="{B5EFAB9C-EC2F-49D4-9385-309B8B80EA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676" y="4436441"/>
              <a:ext cx="704137" cy="693872"/>
            </a:xfrm>
            <a:custGeom>
              <a:avLst/>
              <a:gdLst/>
              <a:ahLst/>
              <a:cxnLst>
                <a:cxn ang="0">
                  <a:pos x="237" y="951"/>
                </a:cxn>
                <a:cxn ang="0">
                  <a:pos x="278" y="1033"/>
                </a:cxn>
                <a:cxn ang="0">
                  <a:pos x="325" y="1081"/>
                </a:cxn>
                <a:cxn ang="0">
                  <a:pos x="331" y="1139"/>
                </a:cxn>
                <a:cxn ang="0">
                  <a:pos x="354" y="1187"/>
                </a:cxn>
                <a:cxn ang="0">
                  <a:pos x="325" y="1281"/>
                </a:cxn>
                <a:cxn ang="0">
                  <a:pos x="313" y="1405"/>
                </a:cxn>
                <a:cxn ang="0">
                  <a:pos x="342" y="1595"/>
                </a:cxn>
                <a:cxn ang="0">
                  <a:pos x="390" y="1684"/>
                </a:cxn>
                <a:cxn ang="0">
                  <a:pos x="425" y="1737"/>
                </a:cxn>
                <a:cxn ang="0">
                  <a:pos x="443" y="1795"/>
                </a:cxn>
                <a:cxn ang="0">
                  <a:pos x="1382" y="1783"/>
                </a:cxn>
                <a:cxn ang="0">
                  <a:pos x="1442" y="1807"/>
                </a:cxn>
                <a:cxn ang="0">
                  <a:pos x="1424" y="1671"/>
                </a:cxn>
                <a:cxn ang="0">
                  <a:pos x="1442" y="1624"/>
                </a:cxn>
                <a:cxn ang="0">
                  <a:pos x="1531" y="1636"/>
                </a:cxn>
                <a:cxn ang="0">
                  <a:pos x="1619" y="1630"/>
                </a:cxn>
                <a:cxn ang="0">
                  <a:pos x="1602" y="1529"/>
                </a:cxn>
                <a:cxn ang="0">
                  <a:pos x="1607" y="1453"/>
                </a:cxn>
                <a:cxn ang="0">
                  <a:pos x="1660" y="1251"/>
                </a:cxn>
                <a:cxn ang="0">
                  <a:pos x="1713" y="1134"/>
                </a:cxn>
                <a:cxn ang="0">
                  <a:pos x="1754" y="1098"/>
                </a:cxn>
                <a:cxn ang="0">
                  <a:pos x="1743" y="1075"/>
                </a:cxn>
                <a:cxn ang="0">
                  <a:pos x="1726" y="1068"/>
                </a:cxn>
                <a:cxn ang="0">
                  <a:pos x="1660" y="1051"/>
                </a:cxn>
                <a:cxn ang="0">
                  <a:pos x="1630" y="951"/>
                </a:cxn>
                <a:cxn ang="0">
                  <a:pos x="1542" y="873"/>
                </a:cxn>
                <a:cxn ang="0">
                  <a:pos x="1483" y="756"/>
                </a:cxn>
                <a:cxn ang="0">
                  <a:pos x="1435" y="697"/>
                </a:cxn>
                <a:cxn ang="0">
                  <a:pos x="1341" y="626"/>
                </a:cxn>
                <a:cxn ang="0">
                  <a:pos x="1306" y="578"/>
                </a:cxn>
                <a:cxn ang="0">
                  <a:pos x="1270" y="525"/>
                </a:cxn>
                <a:cxn ang="0">
                  <a:pos x="1110" y="413"/>
                </a:cxn>
                <a:cxn ang="0">
                  <a:pos x="1052" y="366"/>
                </a:cxn>
                <a:cxn ang="0">
                  <a:pos x="981" y="259"/>
                </a:cxn>
                <a:cxn ang="0">
                  <a:pos x="933" y="206"/>
                </a:cxn>
                <a:cxn ang="0">
                  <a:pos x="775" y="147"/>
                </a:cxn>
                <a:cxn ang="0">
                  <a:pos x="780" y="59"/>
                </a:cxn>
                <a:cxn ang="0">
                  <a:pos x="821" y="18"/>
                </a:cxn>
                <a:cxn ang="0">
                  <a:pos x="816" y="0"/>
                </a:cxn>
                <a:cxn ang="0">
                  <a:pos x="0" y="106"/>
                </a:cxn>
              </a:cxnLst>
              <a:rect l="0" t="0" r="r" b="b"/>
              <a:pathLst>
                <a:path w="1761" h="1807">
                  <a:moveTo>
                    <a:pt x="0" y="106"/>
                  </a:moveTo>
                  <a:lnTo>
                    <a:pt x="237" y="951"/>
                  </a:lnTo>
                  <a:lnTo>
                    <a:pt x="260" y="974"/>
                  </a:lnTo>
                  <a:lnTo>
                    <a:pt x="278" y="1033"/>
                  </a:lnTo>
                  <a:lnTo>
                    <a:pt x="290" y="1063"/>
                  </a:lnTo>
                  <a:lnTo>
                    <a:pt x="325" y="1081"/>
                  </a:lnTo>
                  <a:lnTo>
                    <a:pt x="342" y="1104"/>
                  </a:lnTo>
                  <a:lnTo>
                    <a:pt x="331" y="1139"/>
                  </a:lnTo>
                  <a:lnTo>
                    <a:pt x="360" y="1175"/>
                  </a:lnTo>
                  <a:lnTo>
                    <a:pt x="354" y="1187"/>
                  </a:lnTo>
                  <a:lnTo>
                    <a:pt x="325" y="1228"/>
                  </a:lnTo>
                  <a:lnTo>
                    <a:pt x="325" y="1281"/>
                  </a:lnTo>
                  <a:lnTo>
                    <a:pt x="301" y="1334"/>
                  </a:lnTo>
                  <a:lnTo>
                    <a:pt x="313" y="1405"/>
                  </a:lnTo>
                  <a:lnTo>
                    <a:pt x="349" y="1494"/>
                  </a:lnTo>
                  <a:lnTo>
                    <a:pt x="342" y="1595"/>
                  </a:lnTo>
                  <a:lnTo>
                    <a:pt x="384" y="1659"/>
                  </a:lnTo>
                  <a:lnTo>
                    <a:pt x="390" y="1684"/>
                  </a:lnTo>
                  <a:lnTo>
                    <a:pt x="395" y="1707"/>
                  </a:lnTo>
                  <a:lnTo>
                    <a:pt x="425" y="1737"/>
                  </a:lnTo>
                  <a:lnTo>
                    <a:pt x="425" y="1766"/>
                  </a:lnTo>
                  <a:lnTo>
                    <a:pt x="443" y="1795"/>
                  </a:lnTo>
                  <a:lnTo>
                    <a:pt x="1371" y="1737"/>
                  </a:lnTo>
                  <a:lnTo>
                    <a:pt x="1382" y="1783"/>
                  </a:lnTo>
                  <a:lnTo>
                    <a:pt x="1400" y="1801"/>
                  </a:lnTo>
                  <a:lnTo>
                    <a:pt x="1442" y="1807"/>
                  </a:lnTo>
                  <a:lnTo>
                    <a:pt x="1453" y="1760"/>
                  </a:lnTo>
                  <a:lnTo>
                    <a:pt x="1424" y="1671"/>
                  </a:lnTo>
                  <a:lnTo>
                    <a:pt x="1430" y="1641"/>
                  </a:lnTo>
                  <a:lnTo>
                    <a:pt x="1442" y="1624"/>
                  </a:lnTo>
                  <a:lnTo>
                    <a:pt x="1465" y="1606"/>
                  </a:lnTo>
                  <a:lnTo>
                    <a:pt x="1531" y="1636"/>
                  </a:lnTo>
                  <a:lnTo>
                    <a:pt x="1589" y="1636"/>
                  </a:lnTo>
                  <a:lnTo>
                    <a:pt x="1619" y="1630"/>
                  </a:lnTo>
                  <a:lnTo>
                    <a:pt x="1613" y="1565"/>
                  </a:lnTo>
                  <a:lnTo>
                    <a:pt x="1602" y="1529"/>
                  </a:lnTo>
                  <a:lnTo>
                    <a:pt x="1602" y="1482"/>
                  </a:lnTo>
                  <a:lnTo>
                    <a:pt x="1607" y="1453"/>
                  </a:lnTo>
                  <a:lnTo>
                    <a:pt x="1655" y="1311"/>
                  </a:lnTo>
                  <a:lnTo>
                    <a:pt x="1660" y="1251"/>
                  </a:lnTo>
                  <a:lnTo>
                    <a:pt x="1684" y="1192"/>
                  </a:lnTo>
                  <a:lnTo>
                    <a:pt x="1713" y="1134"/>
                  </a:lnTo>
                  <a:lnTo>
                    <a:pt x="1743" y="1110"/>
                  </a:lnTo>
                  <a:lnTo>
                    <a:pt x="1754" y="1098"/>
                  </a:lnTo>
                  <a:lnTo>
                    <a:pt x="1761" y="1081"/>
                  </a:lnTo>
                  <a:lnTo>
                    <a:pt x="1743" y="1075"/>
                  </a:lnTo>
                  <a:lnTo>
                    <a:pt x="1737" y="1068"/>
                  </a:lnTo>
                  <a:lnTo>
                    <a:pt x="1726" y="1068"/>
                  </a:lnTo>
                  <a:lnTo>
                    <a:pt x="1678" y="1063"/>
                  </a:lnTo>
                  <a:lnTo>
                    <a:pt x="1660" y="1051"/>
                  </a:lnTo>
                  <a:lnTo>
                    <a:pt x="1655" y="1033"/>
                  </a:lnTo>
                  <a:lnTo>
                    <a:pt x="1630" y="951"/>
                  </a:lnTo>
                  <a:lnTo>
                    <a:pt x="1589" y="898"/>
                  </a:lnTo>
                  <a:lnTo>
                    <a:pt x="1542" y="873"/>
                  </a:lnTo>
                  <a:lnTo>
                    <a:pt x="1513" y="791"/>
                  </a:lnTo>
                  <a:lnTo>
                    <a:pt x="1483" y="756"/>
                  </a:lnTo>
                  <a:lnTo>
                    <a:pt x="1465" y="708"/>
                  </a:lnTo>
                  <a:lnTo>
                    <a:pt x="1435" y="697"/>
                  </a:lnTo>
                  <a:lnTo>
                    <a:pt x="1382" y="673"/>
                  </a:lnTo>
                  <a:lnTo>
                    <a:pt x="1341" y="626"/>
                  </a:lnTo>
                  <a:lnTo>
                    <a:pt x="1306" y="602"/>
                  </a:lnTo>
                  <a:lnTo>
                    <a:pt x="1306" y="578"/>
                  </a:lnTo>
                  <a:lnTo>
                    <a:pt x="1288" y="543"/>
                  </a:lnTo>
                  <a:lnTo>
                    <a:pt x="1270" y="525"/>
                  </a:lnTo>
                  <a:lnTo>
                    <a:pt x="1217" y="507"/>
                  </a:lnTo>
                  <a:lnTo>
                    <a:pt x="1110" y="413"/>
                  </a:lnTo>
                  <a:lnTo>
                    <a:pt x="1064" y="396"/>
                  </a:lnTo>
                  <a:lnTo>
                    <a:pt x="1052" y="366"/>
                  </a:lnTo>
                  <a:lnTo>
                    <a:pt x="1011" y="325"/>
                  </a:lnTo>
                  <a:lnTo>
                    <a:pt x="981" y="259"/>
                  </a:lnTo>
                  <a:lnTo>
                    <a:pt x="945" y="224"/>
                  </a:lnTo>
                  <a:lnTo>
                    <a:pt x="933" y="206"/>
                  </a:lnTo>
                  <a:lnTo>
                    <a:pt x="869" y="195"/>
                  </a:lnTo>
                  <a:lnTo>
                    <a:pt x="775" y="147"/>
                  </a:lnTo>
                  <a:lnTo>
                    <a:pt x="750" y="124"/>
                  </a:lnTo>
                  <a:lnTo>
                    <a:pt x="780" y="59"/>
                  </a:lnTo>
                  <a:lnTo>
                    <a:pt x="803" y="41"/>
                  </a:lnTo>
                  <a:lnTo>
                    <a:pt x="821" y="18"/>
                  </a:lnTo>
                  <a:lnTo>
                    <a:pt x="821" y="5"/>
                  </a:lnTo>
                  <a:lnTo>
                    <a:pt x="816" y="0"/>
                  </a:lnTo>
                  <a:lnTo>
                    <a:pt x="331" y="71"/>
                  </a:lnTo>
                  <a:lnTo>
                    <a:pt x="0" y="106"/>
                  </a:lnTo>
                </a:path>
              </a:pathLst>
            </a:custGeom>
            <a:solidFill>
              <a:srgbClr val="C4D79B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1.1%</a:t>
              </a:r>
            </a:p>
          </p:txBody>
        </p:sp>
        <p:sp>
          <p:nvSpPr>
            <p:cNvPr id="40" name="Freeform 78">
              <a:extLst>
                <a:ext uri="{FF2B5EF4-FFF2-40B4-BE49-F238E27FC236}">
                  <a16:creationId xmlns:a16="http://schemas.microsoft.com/office/drawing/2014/main" id="{1E22611F-E7E7-4E50-B426-C7B638B8B2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2630" y="5054893"/>
              <a:ext cx="1171155" cy="850515"/>
            </a:xfrm>
            <a:custGeom>
              <a:avLst/>
              <a:gdLst/>
              <a:ahLst/>
              <a:cxnLst>
                <a:cxn ang="0">
                  <a:pos x="6" y="183"/>
                </a:cxn>
                <a:cxn ang="0">
                  <a:pos x="0" y="230"/>
                </a:cxn>
                <a:cxn ang="0">
                  <a:pos x="59" y="289"/>
                </a:cxn>
                <a:cxn ang="0">
                  <a:pos x="71" y="360"/>
                </a:cxn>
                <a:cxn ang="0">
                  <a:pos x="94" y="390"/>
                </a:cxn>
                <a:cxn ang="0">
                  <a:pos x="77" y="438"/>
                </a:cxn>
                <a:cxn ang="0">
                  <a:pos x="160" y="420"/>
                </a:cxn>
                <a:cxn ang="0">
                  <a:pos x="201" y="360"/>
                </a:cxn>
                <a:cxn ang="0">
                  <a:pos x="248" y="355"/>
                </a:cxn>
                <a:cxn ang="0">
                  <a:pos x="213" y="402"/>
                </a:cxn>
                <a:cxn ang="0">
                  <a:pos x="443" y="337"/>
                </a:cxn>
                <a:cxn ang="0">
                  <a:pos x="437" y="372"/>
                </a:cxn>
                <a:cxn ang="0">
                  <a:pos x="591" y="408"/>
                </a:cxn>
                <a:cxn ang="0">
                  <a:pos x="680" y="431"/>
                </a:cxn>
                <a:cxn ang="0">
                  <a:pos x="750" y="449"/>
                </a:cxn>
                <a:cxn ang="0">
                  <a:pos x="745" y="473"/>
                </a:cxn>
                <a:cxn ang="0">
                  <a:pos x="850" y="573"/>
                </a:cxn>
                <a:cxn ang="0">
                  <a:pos x="827" y="603"/>
                </a:cxn>
                <a:cxn ang="0">
                  <a:pos x="821" y="621"/>
                </a:cxn>
                <a:cxn ang="0">
                  <a:pos x="969" y="573"/>
                </a:cxn>
                <a:cxn ang="0">
                  <a:pos x="1182" y="491"/>
                </a:cxn>
                <a:cxn ang="0">
                  <a:pos x="1187" y="413"/>
                </a:cxn>
                <a:cxn ang="0">
                  <a:pos x="1459" y="502"/>
                </a:cxn>
                <a:cxn ang="0">
                  <a:pos x="1636" y="662"/>
                </a:cxn>
                <a:cxn ang="0">
                  <a:pos x="1755" y="715"/>
                </a:cxn>
                <a:cxn ang="0">
                  <a:pos x="1826" y="845"/>
                </a:cxn>
                <a:cxn ang="0">
                  <a:pos x="1814" y="1135"/>
                </a:cxn>
                <a:cxn ang="0">
                  <a:pos x="1890" y="1288"/>
                </a:cxn>
                <a:cxn ang="0">
                  <a:pos x="1872" y="1187"/>
                </a:cxn>
                <a:cxn ang="0">
                  <a:pos x="1938" y="1223"/>
                </a:cxn>
                <a:cxn ang="0">
                  <a:pos x="1968" y="1187"/>
                </a:cxn>
                <a:cxn ang="0">
                  <a:pos x="1968" y="1252"/>
                </a:cxn>
                <a:cxn ang="0">
                  <a:pos x="1908" y="1353"/>
                </a:cxn>
                <a:cxn ang="0">
                  <a:pos x="1968" y="1442"/>
                </a:cxn>
                <a:cxn ang="0">
                  <a:pos x="2115" y="1619"/>
                </a:cxn>
                <a:cxn ang="0">
                  <a:pos x="2163" y="1637"/>
                </a:cxn>
                <a:cxn ang="0">
                  <a:pos x="2234" y="1749"/>
                </a:cxn>
                <a:cxn ang="0">
                  <a:pos x="2351" y="1944"/>
                </a:cxn>
                <a:cxn ang="0">
                  <a:pos x="2564" y="2097"/>
                </a:cxn>
                <a:cxn ang="0">
                  <a:pos x="2640" y="2139"/>
                </a:cxn>
                <a:cxn ang="0">
                  <a:pos x="2617" y="2162"/>
                </a:cxn>
                <a:cxn ang="0">
                  <a:pos x="2594" y="2186"/>
                </a:cxn>
                <a:cxn ang="0">
                  <a:pos x="2676" y="2198"/>
                </a:cxn>
                <a:cxn ang="0">
                  <a:pos x="2883" y="2086"/>
                </a:cxn>
                <a:cxn ang="0">
                  <a:pos x="2871" y="1955"/>
                </a:cxn>
                <a:cxn ang="0">
                  <a:pos x="2894" y="1760"/>
                </a:cxn>
                <a:cxn ang="0">
                  <a:pos x="2871" y="1453"/>
                </a:cxn>
                <a:cxn ang="0">
                  <a:pos x="2694" y="1146"/>
                </a:cxn>
                <a:cxn ang="0">
                  <a:pos x="2612" y="1011"/>
                </a:cxn>
                <a:cxn ang="0">
                  <a:pos x="2612" y="892"/>
                </a:cxn>
                <a:cxn ang="0">
                  <a:pos x="2458" y="685"/>
                </a:cxn>
                <a:cxn ang="0">
                  <a:pos x="2346" y="562"/>
                </a:cxn>
                <a:cxn ang="0">
                  <a:pos x="2186" y="189"/>
                </a:cxn>
                <a:cxn ang="0">
                  <a:pos x="2151" y="147"/>
                </a:cxn>
                <a:cxn ang="0">
                  <a:pos x="2097" y="30"/>
                </a:cxn>
                <a:cxn ang="0">
                  <a:pos x="1950" y="18"/>
                </a:cxn>
                <a:cxn ang="0">
                  <a:pos x="1961" y="154"/>
                </a:cxn>
                <a:cxn ang="0">
                  <a:pos x="1890" y="177"/>
                </a:cxn>
                <a:cxn ang="0">
                  <a:pos x="933" y="160"/>
                </a:cxn>
                <a:cxn ang="0">
                  <a:pos x="898" y="78"/>
                </a:cxn>
              </a:cxnLst>
              <a:rect l="0" t="0" r="r" b="b"/>
              <a:pathLst>
                <a:path w="2930" h="2216">
                  <a:moveTo>
                    <a:pt x="898" y="78"/>
                  </a:moveTo>
                  <a:lnTo>
                    <a:pt x="6" y="165"/>
                  </a:lnTo>
                  <a:lnTo>
                    <a:pt x="6" y="183"/>
                  </a:lnTo>
                  <a:lnTo>
                    <a:pt x="6" y="195"/>
                  </a:lnTo>
                  <a:lnTo>
                    <a:pt x="0" y="201"/>
                  </a:lnTo>
                  <a:lnTo>
                    <a:pt x="0" y="230"/>
                  </a:lnTo>
                  <a:lnTo>
                    <a:pt x="30" y="271"/>
                  </a:lnTo>
                  <a:lnTo>
                    <a:pt x="48" y="289"/>
                  </a:lnTo>
                  <a:lnTo>
                    <a:pt x="59" y="289"/>
                  </a:lnTo>
                  <a:lnTo>
                    <a:pt x="83" y="307"/>
                  </a:lnTo>
                  <a:lnTo>
                    <a:pt x="89" y="325"/>
                  </a:lnTo>
                  <a:lnTo>
                    <a:pt x="71" y="360"/>
                  </a:lnTo>
                  <a:lnTo>
                    <a:pt x="71" y="372"/>
                  </a:lnTo>
                  <a:lnTo>
                    <a:pt x="89" y="378"/>
                  </a:lnTo>
                  <a:lnTo>
                    <a:pt x="94" y="390"/>
                  </a:lnTo>
                  <a:lnTo>
                    <a:pt x="94" y="396"/>
                  </a:lnTo>
                  <a:lnTo>
                    <a:pt x="77" y="413"/>
                  </a:lnTo>
                  <a:lnTo>
                    <a:pt x="77" y="438"/>
                  </a:lnTo>
                  <a:lnTo>
                    <a:pt x="89" y="443"/>
                  </a:lnTo>
                  <a:lnTo>
                    <a:pt x="136" y="431"/>
                  </a:lnTo>
                  <a:lnTo>
                    <a:pt x="160" y="420"/>
                  </a:lnTo>
                  <a:lnTo>
                    <a:pt x="172" y="367"/>
                  </a:lnTo>
                  <a:lnTo>
                    <a:pt x="183" y="355"/>
                  </a:lnTo>
                  <a:lnTo>
                    <a:pt x="201" y="360"/>
                  </a:lnTo>
                  <a:lnTo>
                    <a:pt x="218" y="360"/>
                  </a:lnTo>
                  <a:lnTo>
                    <a:pt x="231" y="355"/>
                  </a:lnTo>
                  <a:lnTo>
                    <a:pt x="248" y="355"/>
                  </a:lnTo>
                  <a:lnTo>
                    <a:pt x="243" y="372"/>
                  </a:lnTo>
                  <a:lnTo>
                    <a:pt x="207" y="402"/>
                  </a:lnTo>
                  <a:lnTo>
                    <a:pt x="213" y="402"/>
                  </a:lnTo>
                  <a:lnTo>
                    <a:pt x="243" y="390"/>
                  </a:lnTo>
                  <a:lnTo>
                    <a:pt x="289" y="390"/>
                  </a:lnTo>
                  <a:lnTo>
                    <a:pt x="443" y="337"/>
                  </a:lnTo>
                  <a:lnTo>
                    <a:pt x="467" y="337"/>
                  </a:lnTo>
                  <a:lnTo>
                    <a:pt x="467" y="349"/>
                  </a:lnTo>
                  <a:lnTo>
                    <a:pt x="437" y="372"/>
                  </a:lnTo>
                  <a:lnTo>
                    <a:pt x="455" y="378"/>
                  </a:lnTo>
                  <a:lnTo>
                    <a:pt x="520" y="385"/>
                  </a:lnTo>
                  <a:lnTo>
                    <a:pt x="591" y="408"/>
                  </a:lnTo>
                  <a:lnTo>
                    <a:pt x="662" y="443"/>
                  </a:lnTo>
                  <a:lnTo>
                    <a:pt x="680" y="455"/>
                  </a:lnTo>
                  <a:lnTo>
                    <a:pt x="680" y="431"/>
                  </a:lnTo>
                  <a:lnTo>
                    <a:pt x="692" y="420"/>
                  </a:lnTo>
                  <a:lnTo>
                    <a:pt x="709" y="438"/>
                  </a:lnTo>
                  <a:lnTo>
                    <a:pt x="750" y="449"/>
                  </a:lnTo>
                  <a:lnTo>
                    <a:pt x="763" y="455"/>
                  </a:lnTo>
                  <a:lnTo>
                    <a:pt x="763" y="461"/>
                  </a:lnTo>
                  <a:lnTo>
                    <a:pt x="745" y="473"/>
                  </a:lnTo>
                  <a:lnTo>
                    <a:pt x="750" y="484"/>
                  </a:lnTo>
                  <a:lnTo>
                    <a:pt x="845" y="550"/>
                  </a:lnTo>
                  <a:lnTo>
                    <a:pt x="850" y="573"/>
                  </a:lnTo>
                  <a:lnTo>
                    <a:pt x="845" y="597"/>
                  </a:lnTo>
                  <a:lnTo>
                    <a:pt x="839" y="608"/>
                  </a:lnTo>
                  <a:lnTo>
                    <a:pt x="827" y="603"/>
                  </a:lnTo>
                  <a:lnTo>
                    <a:pt x="821" y="580"/>
                  </a:lnTo>
                  <a:lnTo>
                    <a:pt x="809" y="603"/>
                  </a:lnTo>
                  <a:lnTo>
                    <a:pt x="821" y="621"/>
                  </a:lnTo>
                  <a:lnTo>
                    <a:pt x="833" y="626"/>
                  </a:lnTo>
                  <a:lnTo>
                    <a:pt x="963" y="591"/>
                  </a:lnTo>
                  <a:lnTo>
                    <a:pt x="969" y="573"/>
                  </a:lnTo>
                  <a:lnTo>
                    <a:pt x="1010" y="573"/>
                  </a:lnTo>
                  <a:lnTo>
                    <a:pt x="1111" y="491"/>
                  </a:lnTo>
                  <a:lnTo>
                    <a:pt x="1182" y="491"/>
                  </a:lnTo>
                  <a:lnTo>
                    <a:pt x="1182" y="473"/>
                  </a:lnTo>
                  <a:lnTo>
                    <a:pt x="1170" y="455"/>
                  </a:lnTo>
                  <a:lnTo>
                    <a:pt x="1187" y="413"/>
                  </a:lnTo>
                  <a:lnTo>
                    <a:pt x="1294" y="402"/>
                  </a:lnTo>
                  <a:lnTo>
                    <a:pt x="1453" y="479"/>
                  </a:lnTo>
                  <a:lnTo>
                    <a:pt x="1459" y="502"/>
                  </a:lnTo>
                  <a:lnTo>
                    <a:pt x="1501" y="538"/>
                  </a:lnTo>
                  <a:lnTo>
                    <a:pt x="1536" y="591"/>
                  </a:lnTo>
                  <a:lnTo>
                    <a:pt x="1636" y="662"/>
                  </a:lnTo>
                  <a:lnTo>
                    <a:pt x="1648" y="692"/>
                  </a:lnTo>
                  <a:lnTo>
                    <a:pt x="1678" y="715"/>
                  </a:lnTo>
                  <a:lnTo>
                    <a:pt x="1755" y="715"/>
                  </a:lnTo>
                  <a:lnTo>
                    <a:pt x="1814" y="804"/>
                  </a:lnTo>
                  <a:lnTo>
                    <a:pt x="1831" y="816"/>
                  </a:lnTo>
                  <a:lnTo>
                    <a:pt x="1826" y="845"/>
                  </a:lnTo>
                  <a:lnTo>
                    <a:pt x="1849" y="933"/>
                  </a:lnTo>
                  <a:lnTo>
                    <a:pt x="1837" y="1029"/>
                  </a:lnTo>
                  <a:lnTo>
                    <a:pt x="1814" y="1135"/>
                  </a:lnTo>
                  <a:lnTo>
                    <a:pt x="1819" y="1223"/>
                  </a:lnTo>
                  <a:lnTo>
                    <a:pt x="1831" y="1252"/>
                  </a:lnTo>
                  <a:lnTo>
                    <a:pt x="1890" y="1288"/>
                  </a:lnTo>
                  <a:lnTo>
                    <a:pt x="1908" y="1252"/>
                  </a:lnTo>
                  <a:lnTo>
                    <a:pt x="1890" y="1240"/>
                  </a:lnTo>
                  <a:lnTo>
                    <a:pt x="1872" y="1187"/>
                  </a:lnTo>
                  <a:lnTo>
                    <a:pt x="1879" y="1176"/>
                  </a:lnTo>
                  <a:lnTo>
                    <a:pt x="1914" y="1164"/>
                  </a:lnTo>
                  <a:lnTo>
                    <a:pt x="1938" y="1223"/>
                  </a:lnTo>
                  <a:lnTo>
                    <a:pt x="1950" y="1217"/>
                  </a:lnTo>
                  <a:lnTo>
                    <a:pt x="1961" y="1194"/>
                  </a:lnTo>
                  <a:lnTo>
                    <a:pt x="1968" y="1187"/>
                  </a:lnTo>
                  <a:lnTo>
                    <a:pt x="1985" y="1199"/>
                  </a:lnTo>
                  <a:lnTo>
                    <a:pt x="1985" y="1223"/>
                  </a:lnTo>
                  <a:lnTo>
                    <a:pt x="1968" y="1252"/>
                  </a:lnTo>
                  <a:lnTo>
                    <a:pt x="1950" y="1276"/>
                  </a:lnTo>
                  <a:lnTo>
                    <a:pt x="1926" y="1347"/>
                  </a:lnTo>
                  <a:lnTo>
                    <a:pt x="1908" y="1353"/>
                  </a:lnTo>
                  <a:lnTo>
                    <a:pt x="1908" y="1389"/>
                  </a:lnTo>
                  <a:lnTo>
                    <a:pt x="1932" y="1412"/>
                  </a:lnTo>
                  <a:lnTo>
                    <a:pt x="1968" y="1442"/>
                  </a:lnTo>
                  <a:lnTo>
                    <a:pt x="2021" y="1566"/>
                  </a:lnTo>
                  <a:lnTo>
                    <a:pt x="2103" y="1619"/>
                  </a:lnTo>
                  <a:lnTo>
                    <a:pt x="2115" y="1619"/>
                  </a:lnTo>
                  <a:lnTo>
                    <a:pt x="2121" y="1589"/>
                  </a:lnTo>
                  <a:lnTo>
                    <a:pt x="2145" y="1589"/>
                  </a:lnTo>
                  <a:lnTo>
                    <a:pt x="2163" y="1637"/>
                  </a:lnTo>
                  <a:lnTo>
                    <a:pt x="2168" y="1666"/>
                  </a:lnTo>
                  <a:lnTo>
                    <a:pt x="2198" y="1731"/>
                  </a:lnTo>
                  <a:lnTo>
                    <a:pt x="2234" y="1749"/>
                  </a:lnTo>
                  <a:lnTo>
                    <a:pt x="2269" y="1760"/>
                  </a:lnTo>
                  <a:lnTo>
                    <a:pt x="2333" y="1932"/>
                  </a:lnTo>
                  <a:lnTo>
                    <a:pt x="2351" y="1944"/>
                  </a:lnTo>
                  <a:lnTo>
                    <a:pt x="2434" y="1962"/>
                  </a:lnTo>
                  <a:lnTo>
                    <a:pt x="2470" y="1980"/>
                  </a:lnTo>
                  <a:lnTo>
                    <a:pt x="2564" y="2097"/>
                  </a:lnTo>
                  <a:lnTo>
                    <a:pt x="2605" y="2127"/>
                  </a:lnTo>
                  <a:lnTo>
                    <a:pt x="2623" y="2133"/>
                  </a:lnTo>
                  <a:lnTo>
                    <a:pt x="2640" y="2139"/>
                  </a:lnTo>
                  <a:lnTo>
                    <a:pt x="2653" y="2168"/>
                  </a:lnTo>
                  <a:lnTo>
                    <a:pt x="2635" y="2168"/>
                  </a:lnTo>
                  <a:lnTo>
                    <a:pt x="2617" y="2162"/>
                  </a:lnTo>
                  <a:lnTo>
                    <a:pt x="2605" y="2162"/>
                  </a:lnTo>
                  <a:lnTo>
                    <a:pt x="2594" y="2168"/>
                  </a:lnTo>
                  <a:lnTo>
                    <a:pt x="2594" y="2186"/>
                  </a:lnTo>
                  <a:lnTo>
                    <a:pt x="2605" y="2203"/>
                  </a:lnTo>
                  <a:lnTo>
                    <a:pt x="2653" y="2216"/>
                  </a:lnTo>
                  <a:lnTo>
                    <a:pt x="2676" y="2198"/>
                  </a:lnTo>
                  <a:lnTo>
                    <a:pt x="2711" y="2191"/>
                  </a:lnTo>
                  <a:lnTo>
                    <a:pt x="2853" y="2139"/>
                  </a:lnTo>
                  <a:lnTo>
                    <a:pt x="2883" y="2086"/>
                  </a:lnTo>
                  <a:lnTo>
                    <a:pt x="2889" y="2068"/>
                  </a:lnTo>
                  <a:lnTo>
                    <a:pt x="2871" y="1997"/>
                  </a:lnTo>
                  <a:lnTo>
                    <a:pt x="2871" y="1955"/>
                  </a:lnTo>
                  <a:lnTo>
                    <a:pt x="2901" y="1891"/>
                  </a:lnTo>
                  <a:lnTo>
                    <a:pt x="2930" y="1896"/>
                  </a:lnTo>
                  <a:lnTo>
                    <a:pt x="2894" y="1760"/>
                  </a:lnTo>
                  <a:lnTo>
                    <a:pt x="2907" y="1689"/>
                  </a:lnTo>
                  <a:lnTo>
                    <a:pt x="2894" y="1559"/>
                  </a:lnTo>
                  <a:lnTo>
                    <a:pt x="2871" y="1453"/>
                  </a:lnTo>
                  <a:lnTo>
                    <a:pt x="2848" y="1418"/>
                  </a:lnTo>
                  <a:lnTo>
                    <a:pt x="2754" y="1288"/>
                  </a:lnTo>
                  <a:lnTo>
                    <a:pt x="2694" y="1146"/>
                  </a:lnTo>
                  <a:lnTo>
                    <a:pt x="2617" y="1046"/>
                  </a:lnTo>
                  <a:lnTo>
                    <a:pt x="2617" y="1029"/>
                  </a:lnTo>
                  <a:lnTo>
                    <a:pt x="2612" y="1011"/>
                  </a:lnTo>
                  <a:lnTo>
                    <a:pt x="2587" y="951"/>
                  </a:lnTo>
                  <a:lnTo>
                    <a:pt x="2587" y="928"/>
                  </a:lnTo>
                  <a:lnTo>
                    <a:pt x="2612" y="892"/>
                  </a:lnTo>
                  <a:lnTo>
                    <a:pt x="2612" y="874"/>
                  </a:lnTo>
                  <a:lnTo>
                    <a:pt x="2511" y="745"/>
                  </a:lnTo>
                  <a:lnTo>
                    <a:pt x="2458" y="685"/>
                  </a:lnTo>
                  <a:lnTo>
                    <a:pt x="2422" y="662"/>
                  </a:lnTo>
                  <a:lnTo>
                    <a:pt x="2410" y="644"/>
                  </a:lnTo>
                  <a:lnTo>
                    <a:pt x="2346" y="562"/>
                  </a:lnTo>
                  <a:lnTo>
                    <a:pt x="2262" y="408"/>
                  </a:lnTo>
                  <a:lnTo>
                    <a:pt x="2239" y="319"/>
                  </a:lnTo>
                  <a:lnTo>
                    <a:pt x="2186" y="189"/>
                  </a:lnTo>
                  <a:lnTo>
                    <a:pt x="2186" y="172"/>
                  </a:lnTo>
                  <a:lnTo>
                    <a:pt x="2163" y="154"/>
                  </a:lnTo>
                  <a:lnTo>
                    <a:pt x="2151" y="147"/>
                  </a:lnTo>
                  <a:lnTo>
                    <a:pt x="2138" y="53"/>
                  </a:lnTo>
                  <a:lnTo>
                    <a:pt x="2127" y="24"/>
                  </a:lnTo>
                  <a:lnTo>
                    <a:pt x="2097" y="30"/>
                  </a:lnTo>
                  <a:lnTo>
                    <a:pt x="2039" y="30"/>
                  </a:lnTo>
                  <a:lnTo>
                    <a:pt x="1973" y="0"/>
                  </a:lnTo>
                  <a:lnTo>
                    <a:pt x="1950" y="18"/>
                  </a:lnTo>
                  <a:lnTo>
                    <a:pt x="1938" y="35"/>
                  </a:lnTo>
                  <a:lnTo>
                    <a:pt x="1932" y="65"/>
                  </a:lnTo>
                  <a:lnTo>
                    <a:pt x="1961" y="154"/>
                  </a:lnTo>
                  <a:lnTo>
                    <a:pt x="1950" y="201"/>
                  </a:lnTo>
                  <a:lnTo>
                    <a:pt x="1908" y="195"/>
                  </a:lnTo>
                  <a:lnTo>
                    <a:pt x="1890" y="177"/>
                  </a:lnTo>
                  <a:lnTo>
                    <a:pt x="1879" y="131"/>
                  </a:lnTo>
                  <a:lnTo>
                    <a:pt x="951" y="189"/>
                  </a:lnTo>
                  <a:lnTo>
                    <a:pt x="933" y="160"/>
                  </a:lnTo>
                  <a:lnTo>
                    <a:pt x="933" y="131"/>
                  </a:lnTo>
                  <a:lnTo>
                    <a:pt x="903" y="101"/>
                  </a:lnTo>
                  <a:lnTo>
                    <a:pt x="898" y="78"/>
                  </a:lnTo>
                </a:path>
              </a:pathLst>
            </a:custGeom>
            <a:solidFill>
              <a:srgbClr val="336600"/>
            </a:solidFill>
            <a:ln w="12700">
              <a:solidFill>
                <a:srgbClr val="336600"/>
              </a:solidFill>
              <a:prstDash val="solid"/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                        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cs typeface="Arial" pitchFamily="34" charset="0"/>
                </a:rPr>
                <a:t>1.6%</a:t>
              </a:r>
            </a:p>
          </p:txBody>
        </p:sp>
        <p:sp>
          <p:nvSpPr>
            <p:cNvPr id="41" name="Freeform 79">
              <a:extLst>
                <a:ext uri="{FF2B5EF4-FFF2-40B4-BE49-F238E27FC236}">
                  <a16:creationId xmlns:a16="http://schemas.microsoft.com/office/drawing/2014/main" id="{D779014E-A38E-4F64-B527-BB3A33D8E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1296" y="3549955"/>
              <a:ext cx="588587" cy="272676"/>
            </a:xfrm>
            <a:custGeom>
              <a:avLst/>
              <a:gdLst/>
              <a:ahLst/>
              <a:cxnLst>
                <a:cxn ang="0">
                  <a:pos x="844" y="48"/>
                </a:cxn>
                <a:cxn ang="0">
                  <a:pos x="47" y="421"/>
                </a:cxn>
                <a:cxn ang="0">
                  <a:pos x="77" y="385"/>
                </a:cxn>
                <a:cxn ang="0">
                  <a:pos x="172" y="307"/>
                </a:cxn>
                <a:cxn ang="0">
                  <a:pos x="218" y="261"/>
                </a:cxn>
                <a:cxn ang="0">
                  <a:pos x="254" y="243"/>
                </a:cxn>
                <a:cxn ang="0">
                  <a:pos x="331" y="231"/>
                </a:cxn>
                <a:cxn ang="0">
                  <a:pos x="443" y="172"/>
                </a:cxn>
                <a:cxn ang="0">
                  <a:pos x="491" y="190"/>
                </a:cxn>
                <a:cxn ang="0">
                  <a:pos x="532" y="208"/>
                </a:cxn>
                <a:cxn ang="0">
                  <a:pos x="580" y="290"/>
                </a:cxn>
                <a:cxn ang="0">
                  <a:pos x="632" y="296"/>
                </a:cxn>
                <a:cxn ang="0">
                  <a:pos x="638" y="337"/>
                </a:cxn>
                <a:cxn ang="0">
                  <a:pos x="738" y="373"/>
                </a:cxn>
                <a:cxn ang="0">
                  <a:pos x="803" y="421"/>
                </a:cxn>
                <a:cxn ang="0">
                  <a:pos x="827" y="473"/>
                </a:cxn>
                <a:cxn ang="0">
                  <a:pos x="762" y="603"/>
                </a:cxn>
                <a:cxn ang="0">
                  <a:pos x="816" y="650"/>
                </a:cxn>
                <a:cxn ang="0">
                  <a:pos x="892" y="662"/>
                </a:cxn>
                <a:cxn ang="0">
                  <a:pos x="910" y="662"/>
                </a:cxn>
                <a:cxn ang="0">
                  <a:pos x="999" y="657"/>
                </a:cxn>
                <a:cxn ang="0">
                  <a:pos x="1093" y="692"/>
                </a:cxn>
                <a:cxn ang="0">
                  <a:pos x="1111" y="680"/>
                </a:cxn>
                <a:cxn ang="0">
                  <a:pos x="1064" y="614"/>
                </a:cxn>
                <a:cxn ang="0">
                  <a:pos x="1034" y="603"/>
                </a:cxn>
                <a:cxn ang="0">
                  <a:pos x="1052" y="586"/>
                </a:cxn>
                <a:cxn ang="0">
                  <a:pos x="1029" y="561"/>
                </a:cxn>
                <a:cxn ang="0">
                  <a:pos x="975" y="449"/>
                </a:cxn>
                <a:cxn ang="0">
                  <a:pos x="963" y="385"/>
                </a:cxn>
                <a:cxn ang="0">
                  <a:pos x="975" y="290"/>
                </a:cxn>
                <a:cxn ang="0">
                  <a:pos x="958" y="254"/>
                </a:cxn>
                <a:cxn ang="0">
                  <a:pos x="975" y="225"/>
                </a:cxn>
                <a:cxn ang="0">
                  <a:pos x="1040" y="160"/>
                </a:cxn>
                <a:cxn ang="0">
                  <a:pos x="1064" y="89"/>
                </a:cxn>
                <a:cxn ang="0">
                  <a:pos x="1111" y="112"/>
                </a:cxn>
                <a:cxn ang="0">
                  <a:pos x="1064" y="190"/>
                </a:cxn>
                <a:cxn ang="0">
                  <a:pos x="1029" y="249"/>
                </a:cxn>
                <a:cxn ang="0">
                  <a:pos x="1075" y="296"/>
                </a:cxn>
                <a:cxn ang="0">
                  <a:pos x="1087" y="385"/>
                </a:cxn>
                <a:cxn ang="0">
                  <a:pos x="1052" y="426"/>
                </a:cxn>
                <a:cxn ang="0">
                  <a:pos x="1093" y="456"/>
                </a:cxn>
                <a:cxn ang="0">
                  <a:pos x="1093" y="503"/>
                </a:cxn>
                <a:cxn ang="0">
                  <a:pos x="1111" y="573"/>
                </a:cxn>
                <a:cxn ang="0">
                  <a:pos x="1176" y="603"/>
                </a:cxn>
                <a:cxn ang="0">
                  <a:pos x="1217" y="591"/>
                </a:cxn>
                <a:cxn ang="0">
                  <a:pos x="1222" y="621"/>
                </a:cxn>
                <a:cxn ang="0">
                  <a:pos x="1252" y="680"/>
                </a:cxn>
                <a:cxn ang="0">
                  <a:pos x="1306" y="703"/>
                </a:cxn>
                <a:cxn ang="0">
                  <a:pos x="1336" y="680"/>
                </a:cxn>
                <a:cxn ang="0">
                  <a:pos x="1435" y="627"/>
                </a:cxn>
                <a:cxn ang="0">
                  <a:pos x="1477" y="467"/>
                </a:cxn>
                <a:cxn ang="0">
                  <a:pos x="1265" y="497"/>
                </a:cxn>
              </a:cxnLst>
              <a:rect l="0" t="0" r="r" b="b"/>
              <a:pathLst>
                <a:path w="1477" h="710">
                  <a:moveTo>
                    <a:pt x="1116" y="0"/>
                  </a:moveTo>
                  <a:lnTo>
                    <a:pt x="844" y="48"/>
                  </a:lnTo>
                  <a:lnTo>
                    <a:pt x="0" y="213"/>
                  </a:lnTo>
                  <a:lnTo>
                    <a:pt x="47" y="421"/>
                  </a:lnTo>
                  <a:lnTo>
                    <a:pt x="60" y="396"/>
                  </a:lnTo>
                  <a:lnTo>
                    <a:pt x="77" y="385"/>
                  </a:lnTo>
                  <a:lnTo>
                    <a:pt x="142" y="314"/>
                  </a:lnTo>
                  <a:lnTo>
                    <a:pt x="172" y="307"/>
                  </a:lnTo>
                  <a:lnTo>
                    <a:pt x="195" y="272"/>
                  </a:lnTo>
                  <a:lnTo>
                    <a:pt x="218" y="261"/>
                  </a:lnTo>
                  <a:lnTo>
                    <a:pt x="236" y="219"/>
                  </a:lnTo>
                  <a:lnTo>
                    <a:pt x="254" y="243"/>
                  </a:lnTo>
                  <a:lnTo>
                    <a:pt x="289" y="249"/>
                  </a:lnTo>
                  <a:lnTo>
                    <a:pt x="331" y="231"/>
                  </a:lnTo>
                  <a:lnTo>
                    <a:pt x="337" y="208"/>
                  </a:lnTo>
                  <a:lnTo>
                    <a:pt x="443" y="172"/>
                  </a:lnTo>
                  <a:lnTo>
                    <a:pt x="466" y="183"/>
                  </a:lnTo>
                  <a:lnTo>
                    <a:pt x="491" y="190"/>
                  </a:lnTo>
                  <a:lnTo>
                    <a:pt x="520" y="178"/>
                  </a:lnTo>
                  <a:lnTo>
                    <a:pt x="532" y="208"/>
                  </a:lnTo>
                  <a:lnTo>
                    <a:pt x="544" y="213"/>
                  </a:lnTo>
                  <a:lnTo>
                    <a:pt x="580" y="290"/>
                  </a:lnTo>
                  <a:lnTo>
                    <a:pt x="603" y="284"/>
                  </a:lnTo>
                  <a:lnTo>
                    <a:pt x="632" y="296"/>
                  </a:lnTo>
                  <a:lnTo>
                    <a:pt x="662" y="307"/>
                  </a:lnTo>
                  <a:lnTo>
                    <a:pt x="638" y="337"/>
                  </a:lnTo>
                  <a:lnTo>
                    <a:pt x="674" y="373"/>
                  </a:lnTo>
                  <a:lnTo>
                    <a:pt x="738" y="373"/>
                  </a:lnTo>
                  <a:lnTo>
                    <a:pt x="762" y="403"/>
                  </a:lnTo>
                  <a:lnTo>
                    <a:pt x="803" y="421"/>
                  </a:lnTo>
                  <a:lnTo>
                    <a:pt x="833" y="456"/>
                  </a:lnTo>
                  <a:lnTo>
                    <a:pt x="827" y="473"/>
                  </a:lnTo>
                  <a:lnTo>
                    <a:pt x="786" y="544"/>
                  </a:lnTo>
                  <a:lnTo>
                    <a:pt x="762" y="603"/>
                  </a:lnTo>
                  <a:lnTo>
                    <a:pt x="768" y="650"/>
                  </a:lnTo>
                  <a:lnTo>
                    <a:pt x="816" y="650"/>
                  </a:lnTo>
                  <a:lnTo>
                    <a:pt x="857" y="627"/>
                  </a:lnTo>
                  <a:lnTo>
                    <a:pt x="892" y="662"/>
                  </a:lnTo>
                  <a:lnTo>
                    <a:pt x="910" y="674"/>
                  </a:lnTo>
                  <a:lnTo>
                    <a:pt x="910" y="662"/>
                  </a:lnTo>
                  <a:lnTo>
                    <a:pt x="945" y="657"/>
                  </a:lnTo>
                  <a:lnTo>
                    <a:pt x="999" y="657"/>
                  </a:lnTo>
                  <a:lnTo>
                    <a:pt x="1064" y="680"/>
                  </a:lnTo>
                  <a:lnTo>
                    <a:pt x="1093" y="692"/>
                  </a:lnTo>
                  <a:lnTo>
                    <a:pt x="1111" y="692"/>
                  </a:lnTo>
                  <a:lnTo>
                    <a:pt x="1111" y="680"/>
                  </a:lnTo>
                  <a:lnTo>
                    <a:pt x="1093" y="662"/>
                  </a:lnTo>
                  <a:lnTo>
                    <a:pt x="1064" y="614"/>
                  </a:lnTo>
                  <a:lnTo>
                    <a:pt x="1040" y="609"/>
                  </a:lnTo>
                  <a:lnTo>
                    <a:pt x="1034" y="603"/>
                  </a:lnTo>
                  <a:lnTo>
                    <a:pt x="1040" y="586"/>
                  </a:lnTo>
                  <a:lnTo>
                    <a:pt x="1052" y="586"/>
                  </a:lnTo>
                  <a:lnTo>
                    <a:pt x="1057" y="573"/>
                  </a:lnTo>
                  <a:lnTo>
                    <a:pt x="1029" y="561"/>
                  </a:lnTo>
                  <a:lnTo>
                    <a:pt x="1004" y="520"/>
                  </a:lnTo>
                  <a:lnTo>
                    <a:pt x="975" y="449"/>
                  </a:lnTo>
                  <a:lnTo>
                    <a:pt x="969" y="421"/>
                  </a:lnTo>
                  <a:lnTo>
                    <a:pt x="963" y="385"/>
                  </a:lnTo>
                  <a:lnTo>
                    <a:pt x="975" y="307"/>
                  </a:lnTo>
                  <a:lnTo>
                    <a:pt x="975" y="290"/>
                  </a:lnTo>
                  <a:lnTo>
                    <a:pt x="963" y="279"/>
                  </a:lnTo>
                  <a:lnTo>
                    <a:pt x="958" y="254"/>
                  </a:lnTo>
                  <a:lnTo>
                    <a:pt x="963" y="243"/>
                  </a:lnTo>
                  <a:lnTo>
                    <a:pt x="975" y="225"/>
                  </a:lnTo>
                  <a:lnTo>
                    <a:pt x="981" y="201"/>
                  </a:lnTo>
                  <a:lnTo>
                    <a:pt x="1040" y="160"/>
                  </a:lnTo>
                  <a:lnTo>
                    <a:pt x="1052" y="148"/>
                  </a:lnTo>
                  <a:lnTo>
                    <a:pt x="1064" y="89"/>
                  </a:lnTo>
                  <a:lnTo>
                    <a:pt x="1093" y="95"/>
                  </a:lnTo>
                  <a:lnTo>
                    <a:pt x="1111" y="112"/>
                  </a:lnTo>
                  <a:lnTo>
                    <a:pt x="1082" y="160"/>
                  </a:lnTo>
                  <a:lnTo>
                    <a:pt x="1064" y="190"/>
                  </a:lnTo>
                  <a:lnTo>
                    <a:pt x="1046" y="213"/>
                  </a:lnTo>
                  <a:lnTo>
                    <a:pt x="1029" y="249"/>
                  </a:lnTo>
                  <a:lnTo>
                    <a:pt x="1046" y="290"/>
                  </a:lnTo>
                  <a:lnTo>
                    <a:pt x="1075" y="296"/>
                  </a:lnTo>
                  <a:lnTo>
                    <a:pt x="1093" y="373"/>
                  </a:lnTo>
                  <a:lnTo>
                    <a:pt x="1087" y="385"/>
                  </a:lnTo>
                  <a:lnTo>
                    <a:pt x="1046" y="408"/>
                  </a:lnTo>
                  <a:lnTo>
                    <a:pt x="1052" y="426"/>
                  </a:lnTo>
                  <a:lnTo>
                    <a:pt x="1087" y="438"/>
                  </a:lnTo>
                  <a:lnTo>
                    <a:pt x="1093" y="456"/>
                  </a:lnTo>
                  <a:lnTo>
                    <a:pt x="1087" y="485"/>
                  </a:lnTo>
                  <a:lnTo>
                    <a:pt x="1093" y="503"/>
                  </a:lnTo>
                  <a:lnTo>
                    <a:pt x="1093" y="526"/>
                  </a:lnTo>
                  <a:lnTo>
                    <a:pt x="1111" y="573"/>
                  </a:lnTo>
                  <a:lnTo>
                    <a:pt x="1152" y="603"/>
                  </a:lnTo>
                  <a:lnTo>
                    <a:pt x="1176" y="603"/>
                  </a:lnTo>
                  <a:lnTo>
                    <a:pt x="1194" y="586"/>
                  </a:lnTo>
                  <a:lnTo>
                    <a:pt x="1217" y="591"/>
                  </a:lnTo>
                  <a:lnTo>
                    <a:pt x="1229" y="597"/>
                  </a:lnTo>
                  <a:lnTo>
                    <a:pt x="1222" y="621"/>
                  </a:lnTo>
                  <a:lnTo>
                    <a:pt x="1247" y="662"/>
                  </a:lnTo>
                  <a:lnTo>
                    <a:pt x="1252" y="680"/>
                  </a:lnTo>
                  <a:lnTo>
                    <a:pt x="1265" y="703"/>
                  </a:lnTo>
                  <a:lnTo>
                    <a:pt x="1306" y="703"/>
                  </a:lnTo>
                  <a:lnTo>
                    <a:pt x="1306" y="710"/>
                  </a:lnTo>
                  <a:lnTo>
                    <a:pt x="1336" y="680"/>
                  </a:lnTo>
                  <a:lnTo>
                    <a:pt x="1435" y="644"/>
                  </a:lnTo>
                  <a:lnTo>
                    <a:pt x="1435" y="627"/>
                  </a:lnTo>
                  <a:lnTo>
                    <a:pt x="1448" y="603"/>
                  </a:lnTo>
                  <a:lnTo>
                    <a:pt x="1477" y="467"/>
                  </a:lnTo>
                  <a:lnTo>
                    <a:pt x="1471" y="456"/>
                  </a:lnTo>
                  <a:lnTo>
                    <a:pt x="1265" y="497"/>
                  </a:lnTo>
                  <a:lnTo>
                    <a:pt x="1116" y="0"/>
                  </a:lnTo>
                  <a:close/>
                </a:path>
              </a:pathLst>
            </a:custGeom>
            <a:solidFill>
              <a:srgbClr val="C0504D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2" name="Freeform 81">
              <a:extLst>
                <a:ext uri="{FF2B5EF4-FFF2-40B4-BE49-F238E27FC236}">
                  <a16:creationId xmlns:a16="http://schemas.microsoft.com/office/drawing/2014/main" id="{DC44B2EA-ED96-4F6D-81A0-FFA38939CC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6648" y="3526749"/>
              <a:ext cx="140828" cy="214660"/>
            </a:xfrm>
            <a:custGeom>
              <a:avLst/>
              <a:gdLst/>
              <a:ahLst/>
              <a:cxnLst>
                <a:cxn ang="0">
                  <a:pos x="355" y="520"/>
                </a:cxn>
                <a:cxn ang="0">
                  <a:pos x="349" y="485"/>
                </a:cxn>
                <a:cxn ang="0">
                  <a:pos x="326" y="425"/>
                </a:cxn>
                <a:cxn ang="0">
                  <a:pos x="284" y="389"/>
                </a:cxn>
                <a:cxn ang="0">
                  <a:pos x="231" y="348"/>
                </a:cxn>
                <a:cxn ang="0">
                  <a:pos x="207" y="325"/>
                </a:cxn>
                <a:cxn ang="0">
                  <a:pos x="195" y="295"/>
                </a:cxn>
                <a:cxn ang="0">
                  <a:pos x="154" y="224"/>
                </a:cxn>
                <a:cxn ang="0">
                  <a:pos x="136" y="189"/>
                </a:cxn>
                <a:cxn ang="0">
                  <a:pos x="101" y="148"/>
                </a:cxn>
                <a:cxn ang="0">
                  <a:pos x="89" y="123"/>
                </a:cxn>
                <a:cxn ang="0">
                  <a:pos x="83" y="100"/>
                </a:cxn>
                <a:cxn ang="0">
                  <a:pos x="83" y="94"/>
                </a:cxn>
                <a:cxn ang="0">
                  <a:pos x="83" y="82"/>
                </a:cxn>
                <a:cxn ang="0">
                  <a:pos x="106" y="6"/>
                </a:cxn>
                <a:cxn ang="0">
                  <a:pos x="78" y="0"/>
                </a:cxn>
                <a:cxn ang="0">
                  <a:pos x="48" y="6"/>
                </a:cxn>
                <a:cxn ang="0">
                  <a:pos x="18" y="34"/>
                </a:cxn>
                <a:cxn ang="0">
                  <a:pos x="12" y="59"/>
                </a:cxn>
                <a:cxn ang="0">
                  <a:pos x="7" y="64"/>
                </a:cxn>
                <a:cxn ang="0">
                  <a:pos x="0" y="64"/>
                </a:cxn>
                <a:cxn ang="0">
                  <a:pos x="149" y="561"/>
                </a:cxn>
                <a:cxn ang="0">
                  <a:pos x="355" y="520"/>
                </a:cxn>
              </a:cxnLst>
              <a:rect l="0" t="0" r="r" b="b"/>
              <a:pathLst>
                <a:path w="355" h="561">
                  <a:moveTo>
                    <a:pt x="355" y="520"/>
                  </a:moveTo>
                  <a:lnTo>
                    <a:pt x="349" y="485"/>
                  </a:lnTo>
                  <a:lnTo>
                    <a:pt x="326" y="425"/>
                  </a:lnTo>
                  <a:lnTo>
                    <a:pt x="284" y="389"/>
                  </a:lnTo>
                  <a:lnTo>
                    <a:pt x="231" y="348"/>
                  </a:lnTo>
                  <a:lnTo>
                    <a:pt x="207" y="325"/>
                  </a:lnTo>
                  <a:lnTo>
                    <a:pt x="195" y="295"/>
                  </a:lnTo>
                  <a:lnTo>
                    <a:pt x="154" y="224"/>
                  </a:lnTo>
                  <a:lnTo>
                    <a:pt x="136" y="189"/>
                  </a:lnTo>
                  <a:lnTo>
                    <a:pt x="101" y="148"/>
                  </a:lnTo>
                  <a:lnTo>
                    <a:pt x="89" y="123"/>
                  </a:lnTo>
                  <a:lnTo>
                    <a:pt x="83" y="100"/>
                  </a:lnTo>
                  <a:lnTo>
                    <a:pt x="83" y="94"/>
                  </a:lnTo>
                  <a:lnTo>
                    <a:pt x="83" y="82"/>
                  </a:lnTo>
                  <a:lnTo>
                    <a:pt x="106" y="6"/>
                  </a:lnTo>
                  <a:lnTo>
                    <a:pt x="78" y="0"/>
                  </a:lnTo>
                  <a:lnTo>
                    <a:pt x="48" y="6"/>
                  </a:lnTo>
                  <a:lnTo>
                    <a:pt x="18" y="34"/>
                  </a:lnTo>
                  <a:lnTo>
                    <a:pt x="12" y="59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149" y="561"/>
                  </a:lnTo>
                  <a:lnTo>
                    <a:pt x="355" y="520"/>
                  </a:lnTo>
                  <a:close/>
                </a:path>
              </a:pathLst>
            </a:custGeom>
            <a:solidFill>
              <a:srgbClr val="C0504D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3" name="Freeform 85">
              <a:extLst>
                <a:ext uri="{FF2B5EF4-FFF2-40B4-BE49-F238E27FC236}">
                  <a16:creationId xmlns:a16="http://schemas.microsoft.com/office/drawing/2014/main" id="{A8DBCB06-28B4-4609-BBA4-5A2B8843B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2844" y="3090468"/>
              <a:ext cx="217861" cy="210019"/>
            </a:xfrm>
            <a:custGeom>
              <a:avLst/>
              <a:gdLst/>
              <a:ahLst/>
              <a:cxnLst>
                <a:cxn ang="0">
                  <a:pos x="0" y="117"/>
                </a:cxn>
                <a:cxn ang="0">
                  <a:pos x="183" y="71"/>
                </a:cxn>
                <a:cxn ang="0">
                  <a:pos x="201" y="94"/>
                </a:cxn>
                <a:cxn ang="0">
                  <a:pos x="206" y="88"/>
                </a:cxn>
                <a:cxn ang="0">
                  <a:pos x="213" y="76"/>
                </a:cxn>
                <a:cxn ang="0">
                  <a:pos x="485" y="0"/>
                </a:cxn>
                <a:cxn ang="0">
                  <a:pos x="549" y="224"/>
                </a:cxn>
                <a:cxn ang="0">
                  <a:pos x="538" y="247"/>
                </a:cxn>
                <a:cxn ang="0">
                  <a:pos x="531" y="259"/>
                </a:cxn>
                <a:cxn ang="0">
                  <a:pos x="538" y="271"/>
                </a:cxn>
                <a:cxn ang="0">
                  <a:pos x="538" y="282"/>
                </a:cxn>
                <a:cxn ang="0">
                  <a:pos x="502" y="282"/>
                </a:cxn>
                <a:cxn ang="0">
                  <a:pos x="414" y="325"/>
                </a:cxn>
                <a:cxn ang="0">
                  <a:pos x="384" y="318"/>
                </a:cxn>
                <a:cxn ang="0">
                  <a:pos x="378" y="330"/>
                </a:cxn>
                <a:cxn ang="0">
                  <a:pos x="378" y="348"/>
                </a:cxn>
                <a:cxn ang="0">
                  <a:pos x="373" y="353"/>
                </a:cxn>
                <a:cxn ang="0">
                  <a:pos x="319" y="360"/>
                </a:cxn>
                <a:cxn ang="0">
                  <a:pos x="242" y="395"/>
                </a:cxn>
                <a:cxn ang="0">
                  <a:pos x="231" y="383"/>
                </a:cxn>
                <a:cxn ang="0">
                  <a:pos x="183" y="431"/>
                </a:cxn>
                <a:cxn ang="0">
                  <a:pos x="82" y="520"/>
                </a:cxn>
                <a:cxn ang="0">
                  <a:pos x="41" y="543"/>
                </a:cxn>
                <a:cxn ang="0">
                  <a:pos x="6" y="507"/>
                </a:cxn>
                <a:cxn ang="0">
                  <a:pos x="53" y="460"/>
                </a:cxn>
                <a:cxn ang="0">
                  <a:pos x="59" y="442"/>
                </a:cxn>
                <a:cxn ang="0">
                  <a:pos x="36" y="419"/>
                </a:cxn>
                <a:cxn ang="0">
                  <a:pos x="0" y="117"/>
                </a:cxn>
              </a:cxnLst>
              <a:rect l="0" t="0" r="r" b="b"/>
              <a:pathLst>
                <a:path w="549" h="543">
                  <a:moveTo>
                    <a:pt x="0" y="117"/>
                  </a:moveTo>
                  <a:lnTo>
                    <a:pt x="183" y="71"/>
                  </a:lnTo>
                  <a:lnTo>
                    <a:pt x="201" y="94"/>
                  </a:lnTo>
                  <a:lnTo>
                    <a:pt x="206" y="88"/>
                  </a:lnTo>
                  <a:lnTo>
                    <a:pt x="213" y="76"/>
                  </a:lnTo>
                  <a:lnTo>
                    <a:pt x="485" y="0"/>
                  </a:lnTo>
                  <a:lnTo>
                    <a:pt x="549" y="224"/>
                  </a:lnTo>
                  <a:lnTo>
                    <a:pt x="538" y="247"/>
                  </a:lnTo>
                  <a:lnTo>
                    <a:pt x="531" y="259"/>
                  </a:lnTo>
                  <a:lnTo>
                    <a:pt x="538" y="271"/>
                  </a:lnTo>
                  <a:lnTo>
                    <a:pt x="538" y="282"/>
                  </a:lnTo>
                  <a:lnTo>
                    <a:pt x="502" y="282"/>
                  </a:lnTo>
                  <a:lnTo>
                    <a:pt x="414" y="325"/>
                  </a:lnTo>
                  <a:lnTo>
                    <a:pt x="384" y="318"/>
                  </a:lnTo>
                  <a:lnTo>
                    <a:pt x="378" y="330"/>
                  </a:lnTo>
                  <a:lnTo>
                    <a:pt x="378" y="348"/>
                  </a:lnTo>
                  <a:lnTo>
                    <a:pt x="373" y="353"/>
                  </a:lnTo>
                  <a:lnTo>
                    <a:pt x="319" y="360"/>
                  </a:lnTo>
                  <a:lnTo>
                    <a:pt x="242" y="395"/>
                  </a:lnTo>
                  <a:lnTo>
                    <a:pt x="231" y="383"/>
                  </a:lnTo>
                  <a:lnTo>
                    <a:pt x="183" y="431"/>
                  </a:lnTo>
                  <a:lnTo>
                    <a:pt x="82" y="520"/>
                  </a:lnTo>
                  <a:lnTo>
                    <a:pt x="41" y="543"/>
                  </a:lnTo>
                  <a:lnTo>
                    <a:pt x="6" y="507"/>
                  </a:lnTo>
                  <a:lnTo>
                    <a:pt x="53" y="460"/>
                  </a:lnTo>
                  <a:lnTo>
                    <a:pt x="59" y="442"/>
                  </a:lnTo>
                  <a:lnTo>
                    <a:pt x="36" y="419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4" name="Freeform 89">
              <a:extLst>
                <a:ext uri="{FF2B5EF4-FFF2-40B4-BE49-F238E27FC236}">
                  <a16:creationId xmlns:a16="http://schemas.microsoft.com/office/drawing/2014/main" id="{71590FFC-48A8-4B6E-8342-6A1D84AE7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224" y="3082345"/>
              <a:ext cx="109533" cy="119512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64" y="249"/>
                </a:cxn>
                <a:cxn ang="0">
                  <a:pos x="53" y="272"/>
                </a:cxn>
                <a:cxn ang="0">
                  <a:pos x="46" y="284"/>
                </a:cxn>
                <a:cxn ang="0">
                  <a:pos x="53" y="296"/>
                </a:cxn>
                <a:cxn ang="0">
                  <a:pos x="53" y="307"/>
                </a:cxn>
                <a:cxn ang="0">
                  <a:pos x="70" y="307"/>
                </a:cxn>
                <a:cxn ang="0">
                  <a:pos x="129" y="272"/>
                </a:cxn>
                <a:cxn ang="0">
                  <a:pos x="159" y="243"/>
                </a:cxn>
                <a:cxn ang="0">
                  <a:pos x="159" y="213"/>
                </a:cxn>
                <a:cxn ang="0">
                  <a:pos x="153" y="195"/>
                </a:cxn>
                <a:cxn ang="0">
                  <a:pos x="153" y="160"/>
                </a:cxn>
                <a:cxn ang="0">
                  <a:pos x="177" y="137"/>
                </a:cxn>
                <a:cxn ang="0">
                  <a:pos x="188" y="142"/>
                </a:cxn>
                <a:cxn ang="0">
                  <a:pos x="188" y="166"/>
                </a:cxn>
                <a:cxn ang="0">
                  <a:pos x="188" y="213"/>
                </a:cxn>
                <a:cxn ang="0">
                  <a:pos x="200" y="231"/>
                </a:cxn>
                <a:cxn ang="0">
                  <a:pos x="218" y="225"/>
                </a:cxn>
                <a:cxn ang="0">
                  <a:pos x="218" y="195"/>
                </a:cxn>
                <a:cxn ang="0">
                  <a:pos x="230" y="195"/>
                </a:cxn>
                <a:cxn ang="0">
                  <a:pos x="248" y="178"/>
                </a:cxn>
                <a:cxn ang="0">
                  <a:pos x="277" y="178"/>
                </a:cxn>
                <a:cxn ang="0">
                  <a:pos x="277" y="172"/>
                </a:cxn>
                <a:cxn ang="0">
                  <a:pos x="259" y="142"/>
                </a:cxn>
                <a:cxn ang="0">
                  <a:pos x="253" y="137"/>
                </a:cxn>
                <a:cxn ang="0">
                  <a:pos x="241" y="130"/>
                </a:cxn>
                <a:cxn ang="0">
                  <a:pos x="236" y="125"/>
                </a:cxn>
                <a:cxn ang="0">
                  <a:pos x="212" y="107"/>
                </a:cxn>
                <a:cxn ang="0">
                  <a:pos x="212" y="101"/>
                </a:cxn>
                <a:cxn ang="0">
                  <a:pos x="159" y="83"/>
                </a:cxn>
                <a:cxn ang="0">
                  <a:pos x="141" y="42"/>
                </a:cxn>
                <a:cxn ang="0">
                  <a:pos x="124" y="36"/>
                </a:cxn>
                <a:cxn ang="0">
                  <a:pos x="112" y="0"/>
                </a:cxn>
                <a:cxn ang="0">
                  <a:pos x="0" y="25"/>
                </a:cxn>
              </a:cxnLst>
              <a:rect l="0" t="0" r="r" b="b"/>
              <a:pathLst>
                <a:path w="277" h="307">
                  <a:moveTo>
                    <a:pt x="0" y="25"/>
                  </a:moveTo>
                  <a:lnTo>
                    <a:pt x="64" y="249"/>
                  </a:lnTo>
                  <a:lnTo>
                    <a:pt x="53" y="272"/>
                  </a:lnTo>
                  <a:lnTo>
                    <a:pt x="46" y="284"/>
                  </a:lnTo>
                  <a:lnTo>
                    <a:pt x="53" y="296"/>
                  </a:lnTo>
                  <a:lnTo>
                    <a:pt x="53" y="307"/>
                  </a:lnTo>
                  <a:lnTo>
                    <a:pt x="70" y="307"/>
                  </a:lnTo>
                  <a:lnTo>
                    <a:pt x="129" y="272"/>
                  </a:lnTo>
                  <a:lnTo>
                    <a:pt x="159" y="243"/>
                  </a:lnTo>
                  <a:lnTo>
                    <a:pt x="159" y="213"/>
                  </a:lnTo>
                  <a:lnTo>
                    <a:pt x="153" y="195"/>
                  </a:lnTo>
                  <a:lnTo>
                    <a:pt x="153" y="160"/>
                  </a:lnTo>
                  <a:lnTo>
                    <a:pt x="177" y="137"/>
                  </a:lnTo>
                  <a:lnTo>
                    <a:pt x="188" y="142"/>
                  </a:lnTo>
                  <a:lnTo>
                    <a:pt x="188" y="166"/>
                  </a:lnTo>
                  <a:lnTo>
                    <a:pt x="188" y="213"/>
                  </a:lnTo>
                  <a:lnTo>
                    <a:pt x="200" y="231"/>
                  </a:lnTo>
                  <a:lnTo>
                    <a:pt x="218" y="225"/>
                  </a:lnTo>
                  <a:lnTo>
                    <a:pt x="218" y="195"/>
                  </a:lnTo>
                  <a:lnTo>
                    <a:pt x="230" y="195"/>
                  </a:lnTo>
                  <a:lnTo>
                    <a:pt x="248" y="178"/>
                  </a:lnTo>
                  <a:lnTo>
                    <a:pt x="277" y="178"/>
                  </a:lnTo>
                  <a:lnTo>
                    <a:pt x="277" y="172"/>
                  </a:lnTo>
                  <a:lnTo>
                    <a:pt x="259" y="142"/>
                  </a:lnTo>
                  <a:lnTo>
                    <a:pt x="253" y="137"/>
                  </a:lnTo>
                  <a:lnTo>
                    <a:pt x="241" y="130"/>
                  </a:lnTo>
                  <a:lnTo>
                    <a:pt x="236" y="125"/>
                  </a:lnTo>
                  <a:lnTo>
                    <a:pt x="212" y="107"/>
                  </a:lnTo>
                  <a:lnTo>
                    <a:pt x="212" y="101"/>
                  </a:lnTo>
                  <a:lnTo>
                    <a:pt x="159" y="83"/>
                  </a:lnTo>
                  <a:lnTo>
                    <a:pt x="141" y="42"/>
                  </a:lnTo>
                  <a:lnTo>
                    <a:pt x="124" y="36"/>
                  </a:lnTo>
                  <a:lnTo>
                    <a:pt x="11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9BBB59">
                <a:lumMod val="75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45" name="Freeform 95">
              <a:extLst>
                <a:ext uri="{FF2B5EF4-FFF2-40B4-BE49-F238E27FC236}">
                  <a16:creationId xmlns:a16="http://schemas.microsoft.com/office/drawing/2014/main" id="{C8245EF7-DA7F-4E47-BB1C-040B28F71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6449" y="2186578"/>
              <a:ext cx="469425" cy="731003"/>
            </a:xfrm>
            <a:custGeom>
              <a:avLst/>
              <a:gdLst/>
              <a:ahLst/>
              <a:cxnLst>
                <a:cxn ang="0">
                  <a:pos x="224" y="1701"/>
                </a:cxn>
                <a:cxn ang="0">
                  <a:pos x="230" y="1743"/>
                </a:cxn>
                <a:cxn ang="0">
                  <a:pos x="289" y="1802"/>
                </a:cxn>
                <a:cxn ang="0">
                  <a:pos x="307" y="1825"/>
                </a:cxn>
                <a:cxn ang="0">
                  <a:pos x="336" y="1896"/>
                </a:cxn>
                <a:cxn ang="0">
                  <a:pos x="348" y="1837"/>
                </a:cxn>
                <a:cxn ang="0">
                  <a:pos x="384" y="1737"/>
                </a:cxn>
                <a:cxn ang="0">
                  <a:pos x="425" y="1630"/>
                </a:cxn>
                <a:cxn ang="0">
                  <a:pos x="419" y="1607"/>
                </a:cxn>
                <a:cxn ang="0">
                  <a:pos x="478" y="1495"/>
                </a:cxn>
                <a:cxn ang="0">
                  <a:pos x="502" y="1536"/>
                </a:cxn>
                <a:cxn ang="0">
                  <a:pos x="520" y="1530"/>
                </a:cxn>
                <a:cxn ang="0">
                  <a:pos x="526" y="1483"/>
                </a:cxn>
                <a:cxn ang="0">
                  <a:pos x="609" y="1447"/>
                </a:cxn>
                <a:cxn ang="0">
                  <a:pos x="620" y="1412"/>
                </a:cxn>
                <a:cxn ang="0">
                  <a:pos x="673" y="1394"/>
                </a:cxn>
                <a:cxn ang="0">
                  <a:pos x="691" y="1335"/>
                </a:cxn>
                <a:cxn ang="0">
                  <a:pos x="726" y="1252"/>
                </a:cxn>
                <a:cxn ang="0">
                  <a:pos x="738" y="1229"/>
                </a:cxn>
                <a:cxn ang="0">
                  <a:pos x="803" y="1229"/>
                </a:cxn>
                <a:cxn ang="0">
                  <a:pos x="827" y="1164"/>
                </a:cxn>
                <a:cxn ang="0">
                  <a:pos x="874" y="1117"/>
                </a:cxn>
                <a:cxn ang="0">
                  <a:pos x="945" y="1152"/>
                </a:cxn>
                <a:cxn ang="0">
                  <a:pos x="1028" y="1057"/>
                </a:cxn>
                <a:cxn ang="0">
                  <a:pos x="1104" y="975"/>
                </a:cxn>
                <a:cxn ang="0">
                  <a:pos x="1134" y="968"/>
                </a:cxn>
                <a:cxn ang="0">
                  <a:pos x="1175" y="915"/>
                </a:cxn>
                <a:cxn ang="0">
                  <a:pos x="1146" y="874"/>
                </a:cxn>
                <a:cxn ang="0">
                  <a:pos x="1122" y="874"/>
                </a:cxn>
                <a:cxn ang="0">
                  <a:pos x="1146" y="839"/>
                </a:cxn>
                <a:cxn ang="0">
                  <a:pos x="1116" y="768"/>
                </a:cxn>
                <a:cxn ang="0">
                  <a:pos x="1069" y="757"/>
                </a:cxn>
                <a:cxn ang="0">
                  <a:pos x="1033" y="774"/>
                </a:cxn>
                <a:cxn ang="0">
                  <a:pos x="974" y="661"/>
                </a:cxn>
                <a:cxn ang="0">
                  <a:pos x="980" y="626"/>
                </a:cxn>
                <a:cxn ang="0">
                  <a:pos x="957" y="620"/>
                </a:cxn>
                <a:cxn ang="0">
                  <a:pos x="904" y="615"/>
                </a:cxn>
                <a:cxn ang="0">
                  <a:pos x="863" y="603"/>
                </a:cxn>
                <a:cxn ang="0">
                  <a:pos x="838" y="526"/>
                </a:cxn>
                <a:cxn ang="0">
                  <a:pos x="579" y="6"/>
                </a:cxn>
                <a:cxn ang="0">
                  <a:pos x="513" y="6"/>
                </a:cxn>
                <a:cxn ang="0">
                  <a:pos x="490" y="47"/>
                </a:cxn>
                <a:cxn ang="0">
                  <a:pos x="437" y="65"/>
                </a:cxn>
                <a:cxn ang="0">
                  <a:pos x="348" y="124"/>
                </a:cxn>
                <a:cxn ang="0">
                  <a:pos x="330" y="47"/>
                </a:cxn>
                <a:cxn ang="0">
                  <a:pos x="301" y="30"/>
                </a:cxn>
                <a:cxn ang="0">
                  <a:pos x="148" y="395"/>
                </a:cxn>
                <a:cxn ang="0">
                  <a:pos x="165" y="466"/>
                </a:cxn>
                <a:cxn ang="0">
                  <a:pos x="153" y="532"/>
                </a:cxn>
                <a:cxn ang="0">
                  <a:pos x="124" y="579"/>
                </a:cxn>
                <a:cxn ang="0">
                  <a:pos x="148" y="768"/>
                </a:cxn>
                <a:cxn ang="0">
                  <a:pos x="94" y="869"/>
                </a:cxn>
                <a:cxn ang="0">
                  <a:pos x="100" y="940"/>
                </a:cxn>
                <a:cxn ang="0">
                  <a:pos x="71" y="945"/>
                </a:cxn>
                <a:cxn ang="0">
                  <a:pos x="64" y="1004"/>
                </a:cxn>
                <a:cxn ang="0">
                  <a:pos x="29" y="993"/>
                </a:cxn>
              </a:cxnLst>
              <a:rect l="0" t="0" r="r" b="b"/>
              <a:pathLst>
                <a:path w="1175" h="1896">
                  <a:moveTo>
                    <a:pt x="0" y="1016"/>
                  </a:moveTo>
                  <a:lnTo>
                    <a:pt x="224" y="1701"/>
                  </a:lnTo>
                  <a:lnTo>
                    <a:pt x="230" y="1713"/>
                  </a:lnTo>
                  <a:lnTo>
                    <a:pt x="230" y="1743"/>
                  </a:lnTo>
                  <a:lnTo>
                    <a:pt x="230" y="1754"/>
                  </a:lnTo>
                  <a:lnTo>
                    <a:pt x="289" y="1802"/>
                  </a:lnTo>
                  <a:lnTo>
                    <a:pt x="301" y="1802"/>
                  </a:lnTo>
                  <a:lnTo>
                    <a:pt x="307" y="1825"/>
                  </a:lnTo>
                  <a:lnTo>
                    <a:pt x="307" y="1837"/>
                  </a:lnTo>
                  <a:lnTo>
                    <a:pt x="336" y="1896"/>
                  </a:lnTo>
                  <a:lnTo>
                    <a:pt x="348" y="1878"/>
                  </a:lnTo>
                  <a:lnTo>
                    <a:pt x="348" y="1837"/>
                  </a:lnTo>
                  <a:lnTo>
                    <a:pt x="360" y="1790"/>
                  </a:lnTo>
                  <a:lnTo>
                    <a:pt x="384" y="1737"/>
                  </a:lnTo>
                  <a:lnTo>
                    <a:pt x="401" y="1660"/>
                  </a:lnTo>
                  <a:lnTo>
                    <a:pt x="425" y="1630"/>
                  </a:lnTo>
                  <a:lnTo>
                    <a:pt x="431" y="1619"/>
                  </a:lnTo>
                  <a:lnTo>
                    <a:pt x="419" y="1607"/>
                  </a:lnTo>
                  <a:lnTo>
                    <a:pt x="401" y="1566"/>
                  </a:lnTo>
                  <a:lnTo>
                    <a:pt x="478" y="1495"/>
                  </a:lnTo>
                  <a:lnTo>
                    <a:pt x="490" y="1500"/>
                  </a:lnTo>
                  <a:lnTo>
                    <a:pt x="502" y="1536"/>
                  </a:lnTo>
                  <a:lnTo>
                    <a:pt x="513" y="1541"/>
                  </a:lnTo>
                  <a:lnTo>
                    <a:pt x="520" y="1530"/>
                  </a:lnTo>
                  <a:lnTo>
                    <a:pt x="520" y="1500"/>
                  </a:lnTo>
                  <a:lnTo>
                    <a:pt x="526" y="1483"/>
                  </a:lnTo>
                  <a:lnTo>
                    <a:pt x="584" y="1471"/>
                  </a:lnTo>
                  <a:lnTo>
                    <a:pt x="609" y="1447"/>
                  </a:lnTo>
                  <a:lnTo>
                    <a:pt x="609" y="1424"/>
                  </a:lnTo>
                  <a:lnTo>
                    <a:pt x="620" y="1412"/>
                  </a:lnTo>
                  <a:lnTo>
                    <a:pt x="650" y="1412"/>
                  </a:lnTo>
                  <a:lnTo>
                    <a:pt x="673" y="1394"/>
                  </a:lnTo>
                  <a:lnTo>
                    <a:pt x="679" y="1383"/>
                  </a:lnTo>
                  <a:lnTo>
                    <a:pt x="691" y="1335"/>
                  </a:lnTo>
                  <a:lnTo>
                    <a:pt x="691" y="1300"/>
                  </a:lnTo>
                  <a:lnTo>
                    <a:pt x="726" y="1252"/>
                  </a:lnTo>
                  <a:lnTo>
                    <a:pt x="726" y="1229"/>
                  </a:lnTo>
                  <a:lnTo>
                    <a:pt x="738" y="1229"/>
                  </a:lnTo>
                  <a:lnTo>
                    <a:pt x="779" y="1234"/>
                  </a:lnTo>
                  <a:lnTo>
                    <a:pt x="803" y="1229"/>
                  </a:lnTo>
                  <a:lnTo>
                    <a:pt x="815" y="1206"/>
                  </a:lnTo>
                  <a:lnTo>
                    <a:pt x="827" y="1164"/>
                  </a:lnTo>
                  <a:lnTo>
                    <a:pt x="845" y="1164"/>
                  </a:lnTo>
                  <a:lnTo>
                    <a:pt x="874" y="1117"/>
                  </a:lnTo>
                  <a:lnTo>
                    <a:pt x="916" y="1123"/>
                  </a:lnTo>
                  <a:lnTo>
                    <a:pt x="945" y="1152"/>
                  </a:lnTo>
                  <a:lnTo>
                    <a:pt x="992" y="1075"/>
                  </a:lnTo>
                  <a:lnTo>
                    <a:pt x="1028" y="1057"/>
                  </a:lnTo>
                  <a:lnTo>
                    <a:pt x="1093" y="998"/>
                  </a:lnTo>
                  <a:lnTo>
                    <a:pt x="1104" y="975"/>
                  </a:lnTo>
                  <a:lnTo>
                    <a:pt x="1111" y="963"/>
                  </a:lnTo>
                  <a:lnTo>
                    <a:pt x="1134" y="968"/>
                  </a:lnTo>
                  <a:lnTo>
                    <a:pt x="1163" y="951"/>
                  </a:lnTo>
                  <a:lnTo>
                    <a:pt x="1175" y="915"/>
                  </a:lnTo>
                  <a:lnTo>
                    <a:pt x="1170" y="886"/>
                  </a:lnTo>
                  <a:lnTo>
                    <a:pt x="1146" y="874"/>
                  </a:lnTo>
                  <a:lnTo>
                    <a:pt x="1140" y="881"/>
                  </a:lnTo>
                  <a:lnTo>
                    <a:pt x="1122" y="874"/>
                  </a:lnTo>
                  <a:lnTo>
                    <a:pt x="1134" y="845"/>
                  </a:lnTo>
                  <a:lnTo>
                    <a:pt x="1146" y="839"/>
                  </a:lnTo>
                  <a:lnTo>
                    <a:pt x="1140" y="815"/>
                  </a:lnTo>
                  <a:lnTo>
                    <a:pt x="1116" y="768"/>
                  </a:lnTo>
                  <a:lnTo>
                    <a:pt x="1086" y="757"/>
                  </a:lnTo>
                  <a:lnTo>
                    <a:pt x="1069" y="757"/>
                  </a:lnTo>
                  <a:lnTo>
                    <a:pt x="1058" y="768"/>
                  </a:lnTo>
                  <a:lnTo>
                    <a:pt x="1033" y="774"/>
                  </a:lnTo>
                  <a:lnTo>
                    <a:pt x="1004" y="762"/>
                  </a:lnTo>
                  <a:lnTo>
                    <a:pt x="974" y="661"/>
                  </a:lnTo>
                  <a:lnTo>
                    <a:pt x="987" y="644"/>
                  </a:lnTo>
                  <a:lnTo>
                    <a:pt x="980" y="626"/>
                  </a:lnTo>
                  <a:lnTo>
                    <a:pt x="974" y="620"/>
                  </a:lnTo>
                  <a:lnTo>
                    <a:pt x="957" y="620"/>
                  </a:lnTo>
                  <a:lnTo>
                    <a:pt x="945" y="626"/>
                  </a:lnTo>
                  <a:lnTo>
                    <a:pt x="904" y="615"/>
                  </a:lnTo>
                  <a:lnTo>
                    <a:pt x="874" y="615"/>
                  </a:lnTo>
                  <a:lnTo>
                    <a:pt x="863" y="603"/>
                  </a:lnTo>
                  <a:lnTo>
                    <a:pt x="845" y="544"/>
                  </a:lnTo>
                  <a:lnTo>
                    <a:pt x="838" y="526"/>
                  </a:lnTo>
                  <a:lnTo>
                    <a:pt x="696" y="83"/>
                  </a:lnTo>
                  <a:lnTo>
                    <a:pt x="579" y="6"/>
                  </a:lnTo>
                  <a:lnTo>
                    <a:pt x="543" y="0"/>
                  </a:lnTo>
                  <a:lnTo>
                    <a:pt x="513" y="6"/>
                  </a:lnTo>
                  <a:lnTo>
                    <a:pt x="502" y="24"/>
                  </a:lnTo>
                  <a:lnTo>
                    <a:pt x="490" y="47"/>
                  </a:lnTo>
                  <a:lnTo>
                    <a:pt x="478" y="47"/>
                  </a:lnTo>
                  <a:lnTo>
                    <a:pt x="437" y="65"/>
                  </a:lnTo>
                  <a:lnTo>
                    <a:pt x="371" y="118"/>
                  </a:lnTo>
                  <a:lnTo>
                    <a:pt x="348" y="124"/>
                  </a:lnTo>
                  <a:lnTo>
                    <a:pt x="325" y="88"/>
                  </a:lnTo>
                  <a:lnTo>
                    <a:pt x="330" y="47"/>
                  </a:lnTo>
                  <a:lnTo>
                    <a:pt x="318" y="30"/>
                  </a:lnTo>
                  <a:lnTo>
                    <a:pt x="301" y="30"/>
                  </a:lnTo>
                  <a:lnTo>
                    <a:pt x="254" y="47"/>
                  </a:lnTo>
                  <a:lnTo>
                    <a:pt x="148" y="395"/>
                  </a:lnTo>
                  <a:lnTo>
                    <a:pt x="148" y="443"/>
                  </a:lnTo>
                  <a:lnTo>
                    <a:pt x="165" y="466"/>
                  </a:lnTo>
                  <a:lnTo>
                    <a:pt x="165" y="508"/>
                  </a:lnTo>
                  <a:lnTo>
                    <a:pt x="153" y="532"/>
                  </a:lnTo>
                  <a:lnTo>
                    <a:pt x="135" y="549"/>
                  </a:lnTo>
                  <a:lnTo>
                    <a:pt x="124" y="579"/>
                  </a:lnTo>
                  <a:lnTo>
                    <a:pt x="160" y="721"/>
                  </a:lnTo>
                  <a:lnTo>
                    <a:pt x="148" y="768"/>
                  </a:lnTo>
                  <a:lnTo>
                    <a:pt x="148" y="798"/>
                  </a:lnTo>
                  <a:lnTo>
                    <a:pt x="94" y="869"/>
                  </a:lnTo>
                  <a:lnTo>
                    <a:pt x="82" y="897"/>
                  </a:lnTo>
                  <a:lnTo>
                    <a:pt x="100" y="940"/>
                  </a:lnTo>
                  <a:lnTo>
                    <a:pt x="100" y="945"/>
                  </a:lnTo>
                  <a:lnTo>
                    <a:pt x="71" y="945"/>
                  </a:lnTo>
                  <a:lnTo>
                    <a:pt x="77" y="981"/>
                  </a:lnTo>
                  <a:lnTo>
                    <a:pt x="64" y="1004"/>
                  </a:lnTo>
                  <a:lnTo>
                    <a:pt x="47" y="998"/>
                  </a:lnTo>
                  <a:lnTo>
                    <a:pt x="29" y="993"/>
                  </a:lnTo>
                  <a:lnTo>
                    <a:pt x="0" y="1016"/>
                  </a:lnTo>
                  <a:close/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0.5%</a:t>
              </a:r>
            </a:p>
          </p:txBody>
        </p:sp>
        <p:sp>
          <p:nvSpPr>
            <p:cNvPr id="46" name="Freeform 97">
              <a:extLst>
                <a:ext uri="{FF2B5EF4-FFF2-40B4-BE49-F238E27FC236}">
                  <a16:creationId xmlns:a16="http://schemas.microsoft.com/office/drawing/2014/main" id="{A2E2E2A2-E4EC-4778-B6EE-DF56B32F3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7051" y="3519787"/>
              <a:ext cx="574143" cy="547672"/>
            </a:xfrm>
            <a:custGeom>
              <a:avLst/>
              <a:gdLst/>
              <a:ahLst/>
              <a:cxnLst>
                <a:cxn ang="0">
                  <a:pos x="479" y="0"/>
                </a:cxn>
                <a:cxn ang="0">
                  <a:pos x="474" y="59"/>
                </a:cxn>
                <a:cxn ang="0">
                  <a:pos x="485" y="123"/>
                </a:cxn>
                <a:cxn ang="0">
                  <a:pos x="449" y="307"/>
                </a:cxn>
                <a:cxn ang="0">
                  <a:pos x="456" y="361"/>
                </a:cxn>
                <a:cxn ang="0">
                  <a:pos x="426" y="437"/>
                </a:cxn>
                <a:cxn ang="0">
                  <a:pos x="355" y="514"/>
                </a:cxn>
                <a:cxn ang="0">
                  <a:pos x="314" y="538"/>
                </a:cxn>
                <a:cxn ang="0">
                  <a:pos x="261" y="561"/>
                </a:cxn>
                <a:cxn ang="0">
                  <a:pos x="231" y="602"/>
                </a:cxn>
                <a:cxn ang="0">
                  <a:pos x="213" y="721"/>
                </a:cxn>
                <a:cxn ang="0">
                  <a:pos x="148" y="714"/>
                </a:cxn>
                <a:cxn ang="0">
                  <a:pos x="95" y="810"/>
                </a:cxn>
                <a:cxn ang="0">
                  <a:pos x="95" y="904"/>
                </a:cxn>
                <a:cxn ang="0">
                  <a:pos x="41" y="975"/>
                </a:cxn>
                <a:cxn ang="0">
                  <a:pos x="6" y="1028"/>
                </a:cxn>
                <a:cxn ang="0">
                  <a:pos x="6" y="1087"/>
                </a:cxn>
                <a:cxn ang="0">
                  <a:pos x="77" y="1199"/>
                </a:cxn>
                <a:cxn ang="0">
                  <a:pos x="130" y="1270"/>
                </a:cxn>
                <a:cxn ang="0">
                  <a:pos x="178" y="1282"/>
                </a:cxn>
                <a:cxn ang="0">
                  <a:pos x="195" y="1294"/>
                </a:cxn>
                <a:cxn ang="0">
                  <a:pos x="237" y="1312"/>
                </a:cxn>
                <a:cxn ang="0">
                  <a:pos x="237" y="1347"/>
                </a:cxn>
                <a:cxn ang="0">
                  <a:pos x="355" y="1424"/>
                </a:cxn>
                <a:cxn ang="0">
                  <a:pos x="426" y="1394"/>
                </a:cxn>
                <a:cxn ang="0">
                  <a:pos x="456" y="1358"/>
                </a:cxn>
                <a:cxn ang="0">
                  <a:pos x="497" y="1388"/>
                </a:cxn>
                <a:cxn ang="0">
                  <a:pos x="603" y="1353"/>
                </a:cxn>
                <a:cxn ang="0">
                  <a:pos x="621" y="1299"/>
                </a:cxn>
                <a:cxn ang="0">
                  <a:pos x="703" y="1258"/>
                </a:cxn>
                <a:cxn ang="0">
                  <a:pos x="781" y="1199"/>
                </a:cxn>
                <a:cxn ang="0">
                  <a:pos x="774" y="1128"/>
                </a:cxn>
                <a:cxn ang="0">
                  <a:pos x="898" y="762"/>
                </a:cxn>
                <a:cxn ang="0">
                  <a:pos x="951" y="785"/>
                </a:cxn>
                <a:cxn ang="0">
                  <a:pos x="976" y="821"/>
                </a:cxn>
                <a:cxn ang="0">
                  <a:pos x="1040" y="767"/>
                </a:cxn>
                <a:cxn ang="0">
                  <a:pos x="1093" y="632"/>
                </a:cxn>
                <a:cxn ang="0">
                  <a:pos x="1152" y="585"/>
                </a:cxn>
                <a:cxn ang="0">
                  <a:pos x="1200" y="549"/>
                </a:cxn>
                <a:cxn ang="0">
                  <a:pos x="1235" y="485"/>
                </a:cxn>
                <a:cxn ang="0">
                  <a:pos x="1223" y="455"/>
                </a:cxn>
                <a:cxn ang="0">
                  <a:pos x="1241" y="361"/>
                </a:cxn>
                <a:cxn ang="0">
                  <a:pos x="1395" y="443"/>
                </a:cxn>
                <a:cxn ang="0">
                  <a:pos x="1425" y="449"/>
                </a:cxn>
                <a:cxn ang="0">
                  <a:pos x="1407" y="295"/>
                </a:cxn>
                <a:cxn ang="0">
                  <a:pos x="1383" y="260"/>
                </a:cxn>
                <a:cxn ang="0">
                  <a:pos x="1329" y="265"/>
                </a:cxn>
                <a:cxn ang="0">
                  <a:pos x="1200" y="290"/>
                </a:cxn>
                <a:cxn ang="0">
                  <a:pos x="1152" y="331"/>
                </a:cxn>
                <a:cxn ang="0">
                  <a:pos x="1099" y="301"/>
                </a:cxn>
                <a:cxn ang="0">
                  <a:pos x="1058" y="354"/>
                </a:cxn>
                <a:cxn ang="0">
                  <a:pos x="1005" y="396"/>
                </a:cxn>
                <a:cxn ang="0">
                  <a:pos x="923" y="478"/>
                </a:cxn>
                <a:cxn ang="0">
                  <a:pos x="863" y="295"/>
                </a:cxn>
                <a:cxn ang="0">
                  <a:pos x="485" y="0"/>
                </a:cxn>
              </a:cxnLst>
              <a:rect l="0" t="0" r="r" b="b"/>
              <a:pathLst>
                <a:path w="1443" h="1424">
                  <a:moveTo>
                    <a:pt x="485" y="0"/>
                  </a:moveTo>
                  <a:lnTo>
                    <a:pt x="479" y="0"/>
                  </a:lnTo>
                  <a:lnTo>
                    <a:pt x="456" y="18"/>
                  </a:lnTo>
                  <a:lnTo>
                    <a:pt x="474" y="59"/>
                  </a:lnTo>
                  <a:lnTo>
                    <a:pt x="426" y="95"/>
                  </a:lnTo>
                  <a:lnTo>
                    <a:pt x="485" y="123"/>
                  </a:lnTo>
                  <a:lnTo>
                    <a:pt x="467" y="272"/>
                  </a:lnTo>
                  <a:lnTo>
                    <a:pt x="449" y="307"/>
                  </a:lnTo>
                  <a:lnTo>
                    <a:pt x="449" y="336"/>
                  </a:lnTo>
                  <a:lnTo>
                    <a:pt x="456" y="361"/>
                  </a:lnTo>
                  <a:lnTo>
                    <a:pt x="462" y="407"/>
                  </a:lnTo>
                  <a:lnTo>
                    <a:pt x="426" y="437"/>
                  </a:lnTo>
                  <a:lnTo>
                    <a:pt x="414" y="443"/>
                  </a:lnTo>
                  <a:lnTo>
                    <a:pt x="355" y="514"/>
                  </a:lnTo>
                  <a:lnTo>
                    <a:pt x="350" y="526"/>
                  </a:lnTo>
                  <a:lnTo>
                    <a:pt x="314" y="538"/>
                  </a:lnTo>
                  <a:lnTo>
                    <a:pt x="284" y="531"/>
                  </a:lnTo>
                  <a:lnTo>
                    <a:pt x="261" y="561"/>
                  </a:lnTo>
                  <a:lnTo>
                    <a:pt x="261" y="579"/>
                  </a:lnTo>
                  <a:lnTo>
                    <a:pt x="231" y="602"/>
                  </a:lnTo>
                  <a:lnTo>
                    <a:pt x="201" y="673"/>
                  </a:lnTo>
                  <a:lnTo>
                    <a:pt x="213" y="721"/>
                  </a:lnTo>
                  <a:lnTo>
                    <a:pt x="178" y="762"/>
                  </a:lnTo>
                  <a:lnTo>
                    <a:pt x="148" y="714"/>
                  </a:lnTo>
                  <a:lnTo>
                    <a:pt x="125" y="714"/>
                  </a:lnTo>
                  <a:lnTo>
                    <a:pt x="95" y="810"/>
                  </a:lnTo>
                  <a:lnTo>
                    <a:pt x="95" y="856"/>
                  </a:lnTo>
                  <a:lnTo>
                    <a:pt x="95" y="904"/>
                  </a:lnTo>
                  <a:lnTo>
                    <a:pt x="71" y="916"/>
                  </a:lnTo>
                  <a:lnTo>
                    <a:pt x="41" y="975"/>
                  </a:lnTo>
                  <a:lnTo>
                    <a:pt x="0" y="975"/>
                  </a:lnTo>
                  <a:lnTo>
                    <a:pt x="6" y="1028"/>
                  </a:lnTo>
                  <a:lnTo>
                    <a:pt x="6" y="1063"/>
                  </a:lnTo>
                  <a:lnTo>
                    <a:pt x="6" y="1087"/>
                  </a:lnTo>
                  <a:lnTo>
                    <a:pt x="13" y="1117"/>
                  </a:lnTo>
                  <a:lnTo>
                    <a:pt x="77" y="1199"/>
                  </a:lnTo>
                  <a:lnTo>
                    <a:pt x="119" y="1258"/>
                  </a:lnTo>
                  <a:lnTo>
                    <a:pt x="130" y="1270"/>
                  </a:lnTo>
                  <a:lnTo>
                    <a:pt x="142" y="1264"/>
                  </a:lnTo>
                  <a:lnTo>
                    <a:pt x="178" y="1282"/>
                  </a:lnTo>
                  <a:lnTo>
                    <a:pt x="183" y="1287"/>
                  </a:lnTo>
                  <a:lnTo>
                    <a:pt x="195" y="1294"/>
                  </a:lnTo>
                  <a:lnTo>
                    <a:pt x="213" y="1312"/>
                  </a:lnTo>
                  <a:lnTo>
                    <a:pt x="237" y="1312"/>
                  </a:lnTo>
                  <a:lnTo>
                    <a:pt x="249" y="1317"/>
                  </a:lnTo>
                  <a:lnTo>
                    <a:pt x="237" y="1347"/>
                  </a:lnTo>
                  <a:lnTo>
                    <a:pt x="284" y="1394"/>
                  </a:lnTo>
                  <a:lnTo>
                    <a:pt x="355" y="1424"/>
                  </a:lnTo>
                  <a:lnTo>
                    <a:pt x="391" y="1424"/>
                  </a:lnTo>
                  <a:lnTo>
                    <a:pt x="426" y="1394"/>
                  </a:lnTo>
                  <a:lnTo>
                    <a:pt x="432" y="1376"/>
                  </a:lnTo>
                  <a:lnTo>
                    <a:pt x="456" y="1358"/>
                  </a:lnTo>
                  <a:lnTo>
                    <a:pt x="485" y="1383"/>
                  </a:lnTo>
                  <a:lnTo>
                    <a:pt x="497" y="1388"/>
                  </a:lnTo>
                  <a:lnTo>
                    <a:pt x="520" y="1383"/>
                  </a:lnTo>
                  <a:lnTo>
                    <a:pt x="603" y="1353"/>
                  </a:lnTo>
                  <a:lnTo>
                    <a:pt x="615" y="1299"/>
                  </a:lnTo>
                  <a:lnTo>
                    <a:pt x="621" y="1299"/>
                  </a:lnTo>
                  <a:lnTo>
                    <a:pt x="639" y="1317"/>
                  </a:lnTo>
                  <a:lnTo>
                    <a:pt x="703" y="1258"/>
                  </a:lnTo>
                  <a:lnTo>
                    <a:pt x="728" y="1270"/>
                  </a:lnTo>
                  <a:lnTo>
                    <a:pt x="781" y="1199"/>
                  </a:lnTo>
                  <a:lnTo>
                    <a:pt x="769" y="1175"/>
                  </a:lnTo>
                  <a:lnTo>
                    <a:pt x="774" y="1128"/>
                  </a:lnTo>
                  <a:lnTo>
                    <a:pt x="827" y="1028"/>
                  </a:lnTo>
                  <a:lnTo>
                    <a:pt x="898" y="762"/>
                  </a:lnTo>
                  <a:lnTo>
                    <a:pt x="910" y="762"/>
                  </a:lnTo>
                  <a:lnTo>
                    <a:pt x="951" y="785"/>
                  </a:lnTo>
                  <a:lnTo>
                    <a:pt x="951" y="803"/>
                  </a:lnTo>
                  <a:lnTo>
                    <a:pt x="976" y="821"/>
                  </a:lnTo>
                  <a:lnTo>
                    <a:pt x="1017" y="815"/>
                  </a:lnTo>
                  <a:lnTo>
                    <a:pt x="1040" y="767"/>
                  </a:lnTo>
                  <a:lnTo>
                    <a:pt x="1070" y="668"/>
                  </a:lnTo>
                  <a:lnTo>
                    <a:pt x="1093" y="632"/>
                  </a:lnTo>
                  <a:lnTo>
                    <a:pt x="1129" y="643"/>
                  </a:lnTo>
                  <a:lnTo>
                    <a:pt x="1152" y="585"/>
                  </a:lnTo>
                  <a:lnTo>
                    <a:pt x="1177" y="579"/>
                  </a:lnTo>
                  <a:lnTo>
                    <a:pt x="1200" y="549"/>
                  </a:lnTo>
                  <a:lnTo>
                    <a:pt x="1223" y="496"/>
                  </a:lnTo>
                  <a:lnTo>
                    <a:pt x="1235" y="485"/>
                  </a:lnTo>
                  <a:lnTo>
                    <a:pt x="1241" y="467"/>
                  </a:lnTo>
                  <a:lnTo>
                    <a:pt x="1223" y="455"/>
                  </a:lnTo>
                  <a:lnTo>
                    <a:pt x="1230" y="378"/>
                  </a:lnTo>
                  <a:lnTo>
                    <a:pt x="1241" y="361"/>
                  </a:lnTo>
                  <a:lnTo>
                    <a:pt x="1253" y="354"/>
                  </a:lnTo>
                  <a:lnTo>
                    <a:pt x="1395" y="443"/>
                  </a:lnTo>
                  <a:lnTo>
                    <a:pt x="1418" y="455"/>
                  </a:lnTo>
                  <a:lnTo>
                    <a:pt x="1425" y="449"/>
                  </a:lnTo>
                  <a:lnTo>
                    <a:pt x="1443" y="372"/>
                  </a:lnTo>
                  <a:lnTo>
                    <a:pt x="1407" y="295"/>
                  </a:lnTo>
                  <a:lnTo>
                    <a:pt x="1395" y="290"/>
                  </a:lnTo>
                  <a:lnTo>
                    <a:pt x="1383" y="260"/>
                  </a:lnTo>
                  <a:lnTo>
                    <a:pt x="1354" y="272"/>
                  </a:lnTo>
                  <a:lnTo>
                    <a:pt x="1329" y="265"/>
                  </a:lnTo>
                  <a:lnTo>
                    <a:pt x="1306" y="254"/>
                  </a:lnTo>
                  <a:lnTo>
                    <a:pt x="1200" y="290"/>
                  </a:lnTo>
                  <a:lnTo>
                    <a:pt x="1194" y="313"/>
                  </a:lnTo>
                  <a:lnTo>
                    <a:pt x="1152" y="331"/>
                  </a:lnTo>
                  <a:lnTo>
                    <a:pt x="1117" y="325"/>
                  </a:lnTo>
                  <a:lnTo>
                    <a:pt x="1099" y="301"/>
                  </a:lnTo>
                  <a:lnTo>
                    <a:pt x="1081" y="343"/>
                  </a:lnTo>
                  <a:lnTo>
                    <a:pt x="1058" y="354"/>
                  </a:lnTo>
                  <a:lnTo>
                    <a:pt x="1035" y="389"/>
                  </a:lnTo>
                  <a:lnTo>
                    <a:pt x="1005" y="396"/>
                  </a:lnTo>
                  <a:lnTo>
                    <a:pt x="940" y="467"/>
                  </a:lnTo>
                  <a:lnTo>
                    <a:pt x="923" y="478"/>
                  </a:lnTo>
                  <a:lnTo>
                    <a:pt x="910" y="503"/>
                  </a:lnTo>
                  <a:lnTo>
                    <a:pt x="863" y="295"/>
                  </a:lnTo>
                  <a:lnTo>
                    <a:pt x="550" y="361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C0504D">
                <a:lumMod val="50000"/>
              </a:srgbClr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lIns="0" rIns="0"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</a:t>
              </a: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itchFamily="34" charset="0"/>
                </a:rPr>
                <a:t> -0.2%</a:t>
              </a:r>
            </a:p>
          </p:txBody>
        </p:sp>
        <p:sp>
          <p:nvSpPr>
            <p:cNvPr id="47" name="Freeform 100">
              <a:extLst>
                <a:ext uri="{FF2B5EF4-FFF2-40B4-BE49-F238E27FC236}">
                  <a16:creationId xmlns:a16="http://schemas.microsoft.com/office/drawing/2014/main" id="{494F4E55-FEDC-4FE2-9640-8F8140BE0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1282" y="4287920"/>
              <a:ext cx="639140" cy="563916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441" y="0"/>
                </a:cxn>
                <a:cxn ang="0">
                  <a:pos x="1435" y="18"/>
                </a:cxn>
                <a:cxn ang="0">
                  <a:pos x="1464" y="36"/>
                </a:cxn>
                <a:cxn ang="0">
                  <a:pos x="1476" y="71"/>
                </a:cxn>
                <a:cxn ang="0">
                  <a:pos x="1471" y="101"/>
                </a:cxn>
                <a:cxn ang="0">
                  <a:pos x="1429" y="137"/>
                </a:cxn>
                <a:cxn ang="0">
                  <a:pos x="1388" y="183"/>
                </a:cxn>
                <a:cxn ang="0">
                  <a:pos x="1382" y="213"/>
                </a:cxn>
                <a:cxn ang="0">
                  <a:pos x="1601" y="195"/>
                </a:cxn>
                <a:cxn ang="0">
                  <a:pos x="1595" y="213"/>
                </a:cxn>
                <a:cxn ang="0">
                  <a:pos x="1601" y="236"/>
                </a:cxn>
                <a:cxn ang="0">
                  <a:pos x="1583" y="272"/>
                </a:cxn>
                <a:cxn ang="0">
                  <a:pos x="1542" y="314"/>
                </a:cxn>
                <a:cxn ang="0">
                  <a:pos x="1530" y="396"/>
                </a:cxn>
                <a:cxn ang="0">
                  <a:pos x="1482" y="449"/>
                </a:cxn>
                <a:cxn ang="0">
                  <a:pos x="1494" y="497"/>
                </a:cxn>
                <a:cxn ang="0">
                  <a:pos x="1494" y="573"/>
                </a:cxn>
                <a:cxn ang="0">
                  <a:pos x="1482" y="573"/>
                </a:cxn>
                <a:cxn ang="0">
                  <a:pos x="1441" y="609"/>
                </a:cxn>
                <a:cxn ang="0">
                  <a:pos x="1441" y="632"/>
                </a:cxn>
                <a:cxn ang="0">
                  <a:pos x="1376" y="685"/>
                </a:cxn>
                <a:cxn ang="0">
                  <a:pos x="1352" y="751"/>
                </a:cxn>
                <a:cxn ang="0">
                  <a:pos x="1358" y="809"/>
                </a:cxn>
                <a:cxn ang="0">
                  <a:pos x="1352" y="851"/>
                </a:cxn>
                <a:cxn ang="0">
                  <a:pos x="1294" y="887"/>
                </a:cxn>
                <a:cxn ang="0">
                  <a:pos x="1253" y="946"/>
                </a:cxn>
                <a:cxn ang="0">
                  <a:pos x="1235" y="963"/>
                </a:cxn>
                <a:cxn ang="0">
                  <a:pos x="1235" y="1017"/>
                </a:cxn>
                <a:cxn ang="0">
                  <a:pos x="1205" y="1052"/>
                </a:cxn>
                <a:cxn ang="0">
                  <a:pos x="1205" y="1093"/>
                </a:cxn>
                <a:cxn ang="0">
                  <a:pos x="1182" y="1146"/>
                </a:cxn>
                <a:cxn ang="0">
                  <a:pos x="1152" y="1205"/>
                </a:cxn>
                <a:cxn ang="0">
                  <a:pos x="1164" y="1265"/>
                </a:cxn>
                <a:cxn ang="0">
                  <a:pos x="1193" y="1294"/>
                </a:cxn>
                <a:cxn ang="0">
                  <a:pos x="1199" y="1336"/>
                </a:cxn>
                <a:cxn ang="0">
                  <a:pos x="1210" y="1347"/>
                </a:cxn>
                <a:cxn ang="0">
                  <a:pos x="1210" y="1365"/>
                </a:cxn>
                <a:cxn ang="0">
                  <a:pos x="1193" y="1377"/>
                </a:cxn>
                <a:cxn ang="0">
                  <a:pos x="1182" y="1412"/>
                </a:cxn>
                <a:cxn ang="0">
                  <a:pos x="1187" y="1436"/>
                </a:cxn>
                <a:cxn ang="0">
                  <a:pos x="213" y="1466"/>
                </a:cxn>
                <a:cxn ang="0">
                  <a:pos x="206" y="1247"/>
                </a:cxn>
                <a:cxn ang="0">
                  <a:pos x="160" y="1235"/>
                </a:cxn>
                <a:cxn ang="0">
                  <a:pos x="112" y="1253"/>
                </a:cxn>
                <a:cxn ang="0">
                  <a:pos x="100" y="1253"/>
                </a:cxn>
                <a:cxn ang="0">
                  <a:pos x="53" y="1212"/>
                </a:cxn>
                <a:cxn ang="0">
                  <a:pos x="59" y="497"/>
                </a:cxn>
                <a:cxn ang="0">
                  <a:pos x="0" y="60"/>
                </a:cxn>
              </a:cxnLst>
              <a:rect l="0" t="0" r="r" b="b"/>
              <a:pathLst>
                <a:path w="1601" h="1466">
                  <a:moveTo>
                    <a:pt x="0" y="60"/>
                  </a:moveTo>
                  <a:lnTo>
                    <a:pt x="1441" y="0"/>
                  </a:lnTo>
                  <a:lnTo>
                    <a:pt x="1435" y="18"/>
                  </a:lnTo>
                  <a:lnTo>
                    <a:pt x="1464" y="36"/>
                  </a:lnTo>
                  <a:lnTo>
                    <a:pt x="1476" y="71"/>
                  </a:lnTo>
                  <a:lnTo>
                    <a:pt x="1471" y="101"/>
                  </a:lnTo>
                  <a:lnTo>
                    <a:pt x="1429" y="137"/>
                  </a:lnTo>
                  <a:lnTo>
                    <a:pt x="1388" y="183"/>
                  </a:lnTo>
                  <a:lnTo>
                    <a:pt x="1382" y="213"/>
                  </a:lnTo>
                  <a:lnTo>
                    <a:pt x="1601" y="195"/>
                  </a:lnTo>
                  <a:lnTo>
                    <a:pt x="1595" y="213"/>
                  </a:lnTo>
                  <a:lnTo>
                    <a:pt x="1601" y="236"/>
                  </a:lnTo>
                  <a:lnTo>
                    <a:pt x="1583" y="272"/>
                  </a:lnTo>
                  <a:lnTo>
                    <a:pt x="1542" y="314"/>
                  </a:lnTo>
                  <a:lnTo>
                    <a:pt x="1530" y="396"/>
                  </a:lnTo>
                  <a:lnTo>
                    <a:pt x="1482" y="449"/>
                  </a:lnTo>
                  <a:lnTo>
                    <a:pt x="1494" y="497"/>
                  </a:lnTo>
                  <a:lnTo>
                    <a:pt x="1494" y="573"/>
                  </a:lnTo>
                  <a:lnTo>
                    <a:pt x="1482" y="573"/>
                  </a:lnTo>
                  <a:lnTo>
                    <a:pt x="1441" y="609"/>
                  </a:lnTo>
                  <a:lnTo>
                    <a:pt x="1441" y="632"/>
                  </a:lnTo>
                  <a:lnTo>
                    <a:pt x="1376" y="685"/>
                  </a:lnTo>
                  <a:lnTo>
                    <a:pt x="1352" y="751"/>
                  </a:lnTo>
                  <a:lnTo>
                    <a:pt x="1358" y="809"/>
                  </a:lnTo>
                  <a:lnTo>
                    <a:pt x="1352" y="851"/>
                  </a:lnTo>
                  <a:lnTo>
                    <a:pt x="1294" y="887"/>
                  </a:lnTo>
                  <a:lnTo>
                    <a:pt x="1253" y="946"/>
                  </a:lnTo>
                  <a:lnTo>
                    <a:pt x="1235" y="963"/>
                  </a:lnTo>
                  <a:lnTo>
                    <a:pt x="1235" y="1017"/>
                  </a:lnTo>
                  <a:lnTo>
                    <a:pt x="1205" y="1052"/>
                  </a:lnTo>
                  <a:lnTo>
                    <a:pt x="1205" y="1093"/>
                  </a:lnTo>
                  <a:lnTo>
                    <a:pt x="1182" y="1146"/>
                  </a:lnTo>
                  <a:lnTo>
                    <a:pt x="1152" y="1205"/>
                  </a:lnTo>
                  <a:lnTo>
                    <a:pt x="1164" y="1265"/>
                  </a:lnTo>
                  <a:lnTo>
                    <a:pt x="1193" y="1294"/>
                  </a:lnTo>
                  <a:lnTo>
                    <a:pt x="1199" y="1336"/>
                  </a:lnTo>
                  <a:lnTo>
                    <a:pt x="1210" y="1347"/>
                  </a:lnTo>
                  <a:lnTo>
                    <a:pt x="1210" y="1365"/>
                  </a:lnTo>
                  <a:lnTo>
                    <a:pt x="1193" y="1377"/>
                  </a:lnTo>
                  <a:lnTo>
                    <a:pt x="1182" y="1412"/>
                  </a:lnTo>
                  <a:lnTo>
                    <a:pt x="1187" y="1436"/>
                  </a:lnTo>
                  <a:lnTo>
                    <a:pt x="213" y="1466"/>
                  </a:lnTo>
                  <a:lnTo>
                    <a:pt x="206" y="1247"/>
                  </a:lnTo>
                  <a:lnTo>
                    <a:pt x="160" y="1235"/>
                  </a:lnTo>
                  <a:lnTo>
                    <a:pt x="112" y="1253"/>
                  </a:lnTo>
                  <a:lnTo>
                    <a:pt x="100" y="1253"/>
                  </a:lnTo>
                  <a:lnTo>
                    <a:pt x="53" y="1212"/>
                  </a:lnTo>
                  <a:lnTo>
                    <a:pt x="59" y="497"/>
                  </a:lnTo>
                  <a:lnTo>
                    <a:pt x="0" y="60"/>
                  </a:lnTo>
                </a:path>
              </a:pathLst>
            </a:custGeom>
            <a:solidFill>
              <a:schemeClr val="bg1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0.7%</a:t>
              </a:r>
            </a:p>
          </p:txBody>
        </p:sp>
        <p:sp>
          <p:nvSpPr>
            <p:cNvPr id="48" name="Freeform 159">
              <a:extLst>
                <a:ext uri="{FF2B5EF4-FFF2-40B4-BE49-F238E27FC236}">
                  <a16:creationId xmlns:a16="http://schemas.microsoft.com/office/drawing/2014/main" id="{6BDD4F63-3855-4642-B0B4-2764CF06CBC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164" y="3257554"/>
              <a:ext cx="722192" cy="866761"/>
            </a:xfrm>
            <a:custGeom>
              <a:avLst/>
              <a:gdLst/>
              <a:ahLst/>
              <a:cxnLst>
                <a:cxn ang="0">
                  <a:pos x="1595" y="2256"/>
                </a:cxn>
                <a:cxn ang="0">
                  <a:pos x="1814" y="644"/>
                </a:cxn>
                <a:cxn ang="0">
                  <a:pos x="1216" y="549"/>
                </a:cxn>
                <a:cxn ang="0">
                  <a:pos x="1282" y="160"/>
                </a:cxn>
                <a:cxn ang="0">
                  <a:pos x="389" y="0"/>
                </a:cxn>
                <a:cxn ang="0">
                  <a:pos x="0" y="2002"/>
                </a:cxn>
                <a:cxn ang="0">
                  <a:pos x="0" y="2008"/>
                </a:cxn>
                <a:cxn ang="0">
                  <a:pos x="1595" y="2256"/>
                </a:cxn>
              </a:cxnLst>
              <a:rect l="0" t="0" r="r" b="b"/>
              <a:pathLst>
                <a:path w="1814" h="2256">
                  <a:moveTo>
                    <a:pt x="1595" y="2256"/>
                  </a:moveTo>
                  <a:lnTo>
                    <a:pt x="1814" y="644"/>
                  </a:lnTo>
                  <a:lnTo>
                    <a:pt x="1216" y="549"/>
                  </a:lnTo>
                  <a:lnTo>
                    <a:pt x="1282" y="160"/>
                  </a:lnTo>
                  <a:lnTo>
                    <a:pt x="389" y="0"/>
                  </a:lnTo>
                  <a:lnTo>
                    <a:pt x="0" y="2002"/>
                  </a:lnTo>
                  <a:lnTo>
                    <a:pt x="0" y="2008"/>
                  </a:lnTo>
                  <a:lnTo>
                    <a:pt x="1595" y="2256"/>
                  </a:lnTo>
                </a:path>
              </a:pathLst>
            </a:custGeom>
            <a:solidFill>
              <a:srgbClr val="C4D79B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cs typeface="Arial" pitchFamily="34" charset="0"/>
                </a:rPr>
                <a:t>1.1%</a:t>
              </a:r>
            </a:p>
          </p:txBody>
        </p:sp>
        <p:sp>
          <p:nvSpPr>
            <p:cNvPr id="49" name="Freeform 92">
              <a:extLst>
                <a:ext uri="{FF2B5EF4-FFF2-40B4-BE49-F238E27FC236}">
                  <a16:creationId xmlns:a16="http://schemas.microsoft.com/office/drawing/2014/main" id="{11308D1D-01D6-4685-A4A3-4A2068D49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4518" y="2634461"/>
              <a:ext cx="222675" cy="39218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18" y="171"/>
                </a:cxn>
                <a:cxn ang="0">
                  <a:pos x="12" y="189"/>
                </a:cxn>
                <a:cxn ang="0">
                  <a:pos x="23" y="207"/>
                </a:cxn>
                <a:cxn ang="0">
                  <a:pos x="30" y="219"/>
                </a:cxn>
                <a:cxn ang="0">
                  <a:pos x="77" y="336"/>
                </a:cxn>
                <a:cxn ang="0">
                  <a:pos x="89" y="420"/>
                </a:cxn>
                <a:cxn ang="0">
                  <a:pos x="71" y="466"/>
                </a:cxn>
                <a:cxn ang="0">
                  <a:pos x="77" y="508"/>
                </a:cxn>
                <a:cxn ang="0">
                  <a:pos x="124" y="620"/>
                </a:cxn>
                <a:cxn ang="0">
                  <a:pos x="119" y="673"/>
                </a:cxn>
                <a:cxn ang="0">
                  <a:pos x="130" y="691"/>
                </a:cxn>
                <a:cxn ang="0">
                  <a:pos x="136" y="691"/>
                </a:cxn>
                <a:cxn ang="0">
                  <a:pos x="136" y="679"/>
                </a:cxn>
                <a:cxn ang="0">
                  <a:pos x="154" y="673"/>
                </a:cxn>
                <a:cxn ang="0">
                  <a:pos x="183" y="727"/>
                </a:cxn>
                <a:cxn ang="0">
                  <a:pos x="201" y="826"/>
                </a:cxn>
                <a:cxn ang="0">
                  <a:pos x="201" y="880"/>
                </a:cxn>
                <a:cxn ang="0">
                  <a:pos x="225" y="951"/>
                </a:cxn>
                <a:cxn ang="0">
                  <a:pos x="254" y="1016"/>
                </a:cxn>
                <a:cxn ang="0">
                  <a:pos x="472" y="963"/>
                </a:cxn>
                <a:cxn ang="0">
                  <a:pos x="467" y="945"/>
                </a:cxn>
                <a:cxn ang="0">
                  <a:pos x="443" y="922"/>
                </a:cxn>
                <a:cxn ang="0">
                  <a:pos x="443" y="880"/>
                </a:cxn>
                <a:cxn ang="0">
                  <a:pos x="455" y="862"/>
                </a:cxn>
                <a:cxn ang="0">
                  <a:pos x="443" y="826"/>
                </a:cxn>
                <a:cxn ang="0">
                  <a:pos x="426" y="661"/>
                </a:cxn>
                <a:cxn ang="0">
                  <a:pos x="426" y="608"/>
                </a:cxn>
                <a:cxn ang="0">
                  <a:pos x="449" y="519"/>
                </a:cxn>
                <a:cxn ang="0">
                  <a:pos x="461" y="455"/>
                </a:cxn>
                <a:cxn ang="0">
                  <a:pos x="467" y="407"/>
                </a:cxn>
                <a:cxn ang="0">
                  <a:pos x="449" y="372"/>
                </a:cxn>
                <a:cxn ang="0">
                  <a:pos x="449" y="336"/>
                </a:cxn>
                <a:cxn ang="0">
                  <a:pos x="461" y="313"/>
                </a:cxn>
                <a:cxn ang="0">
                  <a:pos x="526" y="260"/>
                </a:cxn>
                <a:cxn ang="0">
                  <a:pos x="555" y="171"/>
                </a:cxn>
                <a:cxn ang="0">
                  <a:pos x="526" y="118"/>
                </a:cxn>
                <a:cxn ang="0">
                  <a:pos x="520" y="95"/>
                </a:cxn>
                <a:cxn ang="0">
                  <a:pos x="532" y="77"/>
                </a:cxn>
                <a:cxn ang="0">
                  <a:pos x="526" y="59"/>
                </a:cxn>
                <a:cxn ang="0">
                  <a:pos x="514" y="0"/>
                </a:cxn>
                <a:cxn ang="0">
                  <a:pos x="0" y="130"/>
                </a:cxn>
              </a:cxnLst>
              <a:rect l="0" t="0" r="r" b="b"/>
              <a:pathLst>
                <a:path w="555" h="1016">
                  <a:moveTo>
                    <a:pt x="0" y="130"/>
                  </a:moveTo>
                  <a:lnTo>
                    <a:pt x="18" y="171"/>
                  </a:lnTo>
                  <a:lnTo>
                    <a:pt x="12" y="189"/>
                  </a:lnTo>
                  <a:lnTo>
                    <a:pt x="23" y="207"/>
                  </a:lnTo>
                  <a:lnTo>
                    <a:pt x="30" y="219"/>
                  </a:lnTo>
                  <a:lnTo>
                    <a:pt x="77" y="336"/>
                  </a:lnTo>
                  <a:lnTo>
                    <a:pt x="89" y="420"/>
                  </a:lnTo>
                  <a:lnTo>
                    <a:pt x="71" y="466"/>
                  </a:lnTo>
                  <a:lnTo>
                    <a:pt x="77" y="508"/>
                  </a:lnTo>
                  <a:lnTo>
                    <a:pt x="124" y="620"/>
                  </a:lnTo>
                  <a:lnTo>
                    <a:pt x="119" y="673"/>
                  </a:lnTo>
                  <a:lnTo>
                    <a:pt x="130" y="691"/>
                  </a:lnTo>
                  <a:lnTo>
                    <a:pt x="136" y="691"/>
                  </a:lnTo>
                  <a:lnTo>
                    <a:pt x="136" y="679"/>
                  </a:lnTo>
                  <a:lnTo>
                    <a:pt x="154" y="673"/>
                  </a:lnTo>
                  <a:lnTo>
                    <a:pt x="183" y="727"/>
                  </a:lnTo>
                  <a:lnTo>
                    <a:pt x="201" y="826"/>
                  </a:lnTo>
                  <a:lnTo>
                    <a:pt x="201" y="880"/>
                  </a:lnTo>
                  <a:lnTo>
                    <a:pt x="225" y="951"/>
                  </a:lnTo>
                  <a:lnTo>
                    <a:pt x="254" y="1016"/>
                  </a:lnTo>
                  <a:lnTo>
                    <a:pt x="472" y="963"/>
                  </a:lnTo>
                  <a:lnTo>
                    <a:pt x="467" y="945"/>
                  </a:lnTo>
                  <a:lnTo>
                    <a:pt x="443" y="922"/>
                  </a:lnTo>
                  <a:lnTo>
                    <a:pt x="443" y="880"/>
                  </a:lnTo>
                  <a:lnTo>
                    <a:pt x="455" y="862"/>
                  </a:lnTo>
                  <a:lnTo>
                    <a:pt x="443" y="826"/>
                  </a:lnTo>
                  <a:lnTo>
                    <a:pt x="426" y="661"/>
                  </a:lnTo>
                  <a:lnTo>
                    <a:pt x="426" y="608"/>
                  </a:lnTo>
                  <a:lnTo>
                    <a:pt x="449" y="519"/>
                  </a:lnTo>
                  <a:lnTo>
                    <a:pt x="461" y="455"/>
                  </a:lnTo>
                  <a:lnTo>
                    <a:pt x="467" y="407"/>
                  </a:lnTo>
                  <a:lnTo>
                    <a:pt x="449" y="372"/>
                  </a:lnTo>
                  <a:lnTo>
                    <a:pt x="449" y="336"/>
                  </a:lnTo>
                  <a:lnTo>
                    <a:pt x="461" y="313"/>
                  </a:lnTo>
                  <a:lnTo>
                    <a:pt x="526" y="260"/>
                  </a:lnTo>
                  <a:lnTo>
                    <a:pt x="555" y="171"/>
                  </a:lnTo>
                  <a:lnTo>
                    <a:pt x="526" y="118"/>
                  </a:lnTo>
                  <a:lnTo>
                    <a:pt x="520" y="95"/>
                  </a:lnTo>
                  <a:lnTo>
                    <a:pt x="532" y="77"/>
                  </a:lnTo>
                  <a:lnTo>
                    <a:pt x="526" y="59"/>
                  </a:lnTo>
                  <a:lnTo>
                    <a:pt x="514" y="0"/>
                  </a:lnTo>
                  <a:lnTo>
                    <a:pt x="0" y="130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800000"/>
                </a:highlight>
                <a:uLnTx/>
                <a:uFillTx/>
                <a:cs typeface="Arial" pitchFamily="34" charset="0"/>
              </a:endParaRPr>
            </a:p>
          </p:txBody>
        </p:sp>
        <p:sp>
          <p:nvSpPr>
            <p:cNvPr id="50" name="Freeform 90">
              <a:extLst>
                <a:ext uri="{FF2B5EF4-FFF2-40B4-BE49-F238E27FC236}">
                  <a16:creationId xmlns:a16="http://schemas.microsoft.com/office/drawing/2014/main" id="{E913CD7B-62B5-4327-965C-8AA30A992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64226" y="3082345"/>
              <a:ext cx="109533" cy="11951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64" y="249"/>
                </a:cxn>
                <a:cxn ang="0">
                  <a:pos x="53" y="272"/>
                </a:cxn>
                <a:cxn ang="0">
                  <a:pos x="46" y="284"/>
                </a:cxn>
                <a:cxn ang="0">
                  <a:pos x="53" y="296"/>
                </a:cxn>
                <a:cxn ang="0">
                  <a:pos x="53" y="307"/>
                </a:cxn>
                <a:cxn ang="0">
                  <a:pos x="70" y="307"/>
                </a:cxn>
                <a:cxn ang="0">
                  <a:pos x="129" y="272"/>
                </a:cxn>
                <a:cxn ang="0">
                  <a:pos x="159" y="243"/>
                </a:cxn>
                <a:cxn ang="0">
                  <a:pos x="159" y="213"/>
                </a:cxn>
                <a:cxn ang="0">
                  <a:pos x="153" y="195"/>
                </a:cxn>
                <a:cxn ang="0">
                  <a:pos x="153" y="160"/>
                </a:cxn>
                <a:cxn ang="0">
                  <a:pos x="177" y="137"/>
                </a:cxn>
                <a:cxn ang="0">
                  <a:pos x="188" y="142"/>
                </a:cxn>
                <a:cxn ang="0">
                  <a:pos x="188" y="166"/>
                </a:cxn>
                <a:cxn ang="0">
                  <a:pos x="188" y="213"/>
                </a:cxn>
                <a:cxn ang="0">
                  <a:pos x="200" y="231"/>
                </a:cxn>
                <a:cxn ang="0">
                  <a:pos x="218" y="225"/>
                </a:cxn>
                <a:cxn ang="0">
                  <a:pos x="218" y="195"/>
                </a:cxn>
                <a:cxn ang="0">
                  <a:pos x="230" y="195"/>
                </a:cxn>
                <a:cxn ang="0">
                  <a:pos x="248" y="178"/>
                </a:cxn>
                <a:cxn ang="0">
                  <a:pos x="277" y="178"/>
                </a:cxn>
                <a:cxn ang="0">
                  <a:pos x="277" y="172"/>
                </a:cxn>
                <a:cxn ang="0">
                  <a:pos x="259" y="142"/>
                </a:cxn>
                <a:cxn ang="0">
                  <a:pos x="253" y="137"/>
                </a:cxn>
                <a:cxn ang="0">
                  <a:pos x="241" y="130"/>
                </a:cxn>
                <a:cxn ang="0">
                  <a:pos x="236" y="125"/>
                </a:cxn>
                <a:cxn ang="0">
                  <a:pos x="212" y="107"/>
                </a:cxn>
                <a:cxn ang="0">
                  <a:pos x="212" y="101"/>
                </a:cxn>
                <a:cxn ang="0">
                  <a:pos x="159" y="83"/>
                </a:cxn>
                <a:cxn ang="0">
                  <a:pos x="141" y="42"/>
                </a:cxn>
                <a:cxn ang="0">
                  <a:pos x="124" y="36"/>
                </a:cxn>
                <a:cxn ang="0">
                  <a:pos x="112" y="0"/>
                </a:cxn>
                <a:cxn ang="0">
                  <a:pos x="0" y="25"/>
                </a:cxn>
              </a:cxnLst>
              <a:rect l="0" t="0" r="r" b="b"/>
              <a:pathLst>
                <a:path w="277" h="307">
                  <a:moveTo>
                    <a:pt x="0" y="25"/>
                  </a:moveTo>
                  <a:lnTo>
                    <a:pt x="64" y="249"/>
                  </a:lnTo>
                  <a:lnTo>
                    <a:pt x="53" y="272"/>
                  </a:lnTo>
                  <a:lnTo>
                    <a:pt x="46" y="284"/>
                  </a:lnTo>
                  <a:lnTo>
                    <a:pt x="53" y="296"/>
                  </a:lnTo>
                  <a:lnTo>
                    <a:pt x="53" y="307"/>
                  </a:lnTo>
                  <a:lnTo>
                    <a:pt x="70" y="307"/>
                  </a:lnTo>
                  <a:lnTo>
                    <a:pt x="129" y="272"/>
                  </a:lnTo>
                  <a:lnTo>
                    <a:pt x="159" y="243"/>
                  </a:lnTo>
                  <a:lnTo>
                    <a:pt x="159" y="213"/>
                  </a:lnTo>
                  <a:lnTo>
                    <a:pt x="153" y="195"/>
                  </a:lnTo>
                  <a:lnTo>
                    <a:pt x="153" y="160"/>
                  </a:lnTo>
                  <a:lnTo>
                    <a:pt x="177" y="137"/>
                  </a:lnTo>
                  <a:lnTo>
                    <a:pt x="188" y="142"/>
                  </a:lnTo>
                  <a:lnTo>
                    <a:pt x="188" y="166"/>
                  </a:lnTo>
                  <a:lnTo>
                    <a:pt x="188" y="213"/>
                  </a:lnTo>
                  <a:lnTo>
                    <a:pt x="200" y="231"/>
                  </a:lnTo>
                  <a:lnTo>
                    <a:pt x="218" y="225"/>
                  </a:lnTo>
                  <a:lnTo>
                    <a:pt x="218" y="195"/>
                  </a:lnTo>
                  <a:lnTo>
                    <a:pt x="230" y="195"/>
                  </a:lnTo>
                  <a:lnTo>
                    <a:pt x="248" y="178"/>
                  </a:lnTo>
                  <a:lnTo>
                    <a:pt x="277" y="178"/>
                  </a:lnTo>
                  <a:lnTo>
                    <a:pt x="277" y="172"/>
                  </a:lnTo>
                  <a:lnTo>
                    <a:pt x="259" y="142"/>
                  </a:lnTo>
                  <a:lnTo>
                    <a:pt x="253" y="137"/>
                  </a:lnTo>
                  <a:lnTo>
                    <a:pt x="241" y="130"/>
                  </a:lnTo>
                  <a:lnTo>
                    <a:pt x="236" y="125"/>
                  </a:lnTo>
                  <a:lnTo>
                    <a:pt x="212" y="107"/>
                  </a:lnTo>
                  <a:lnTo>
                    <a:pt x="212" y="101"/>
                  </a:lnTo>
                  <a:lnTo>
                    <a:pt x="159" y="83"/>
                  </a:lnTo>
                  <a:lnTo>
                    <a:pt x="141" y="42"/>
                  </a:lnTo>
                  <a:lnTo>
                    <a:pt x="124" y="36"/>
                  </a:lnTo>
                  <a:lnTo>
                    <a:pt x="112" y="0"/>
                  </a:lnTo>
                  <a:lnTo>
                    <a:pt x="0" y="25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1" name="Freeform 88">
              <a:extLst>
                <a:ext uri="{FF2B5EF4-FFF2-40B4-BE49-F238E27FC236}">
                  <a16:creationId xmlns:a16="http://schemas.microsoft.com/office/drawing/2014/main" id="{92A5FECB-6A2A-43AE-AE37-48763B678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5624" y="2936146"/>
              <a:ext cx="426093" cy="211021"/>
            </a:xfrm>
            <a:custGeom>
              <a:avLst/>
              <a:gdLst/>
              <a:ahLst/>
              <a:cxnLst>
                <a:cxn ang="0">
                  <a:pos x="218" y="178"/>
                </a:cxn>
                <a:cxn ang="0">
                  <a:pos x="567" y="89"/>
                </a:cxn>
                <a:cxn ang="0">
                  <a:pos x="585" y="89"/>
                </a:cxn>
                <a:cxn ang="0">
                  <a:pos x="585" y="54"/>
                </a:cxn>
                <a:cxn ang="0">
                  <a:pos x="638" y="6"/>
                </a:cxn>
                <a:cxn ang="0">
                  <a:pos x="679" y="13"/>
                </a:cxn>
                <a:cxn ang="0">
                  <a:pos x="733" y="89"/>
                </a:cxn>
                <a:cxn ang="0">
                  <a:pos x="738" y="119"/>
                </a:cxn>
                <a:cxn ang="0">
                  <a:pos x="703" y="166"/>
                </a:cxn>
                <a:cxn ang="0">
                  <a:pos x="692" y="236"/>
                </a:cxn>
                <a:cxn ang="0">
                  <a:pos x="774" y="254"/>
                </a:cxn>
                <a:cxn ang="0">
                  <a:pos x="857" y="355"/>
                </a:cxn>
                <a:cxn ang="0">
                  <a:pos x="958" y="396"/>
                </a:cxn>
                <a:cxn ang="0">
                  <a:pos x="1022" y="332"/>
                </a:cxn>
                <a:cxn ang="0">
                  <a:pos x="981" y="296"/>
                </a:cxn>
                <a:cxn ang="0">
                  <a:pos x="945" y="254"/>
                </a:cxn>
                <a:cxn ang="0">
                  <a:pos x="987" y="261"/>
                </a:cxn>
                <a:cxn ang="0">
                  <a:pos x="1063" y="396"/>
                </a:cxn>
                <a:cxn ang="0">
                  <a:pos x="1034" y="408"/>
                </a:cxn>
                <a:cxn ang="0">
                  <a:pos x="951" y="456"/>
                </a:cxn>
                <a:cxn ang="0">
                  <a:pos x="875" y="503"/>
                </a:cxn>
                <a:cxn ang="0">
                  <a:pos x="875" y="479"/>
                </a:cxn>
                <a:cxn ang="0">
                  <a:pos x="851" y="444"/>
                </a:cxn>
                <a:cxn ang="0">
                  <a:pos x="786" y="538"/>
                </a:cxn>
                <a:cxn ang="0">
                  <a:pos x="756" y="520"/>
                </a:cxn>
                <a:cxn ang="0">
                  <a:pos x="738" y="508"/>
                </a:cxn>
                <a:cxn ang="0">
                  <a:pos x="709" y="485"/>
                </a:cxn>
                <a:cxn ang="0">
                  <a:pos x="656" y="461"/>
                </a:cxn>
                <a:cxn ang="0">
                  <a:pos x="621" y="414"/>
                </a:cxn>
                <a:cxn ang="0">
                  <a:pos x="497" y="403"/>
                </a:cxn>
                <a:cxn ang="0">
                  <a:pos x="218" y="491"/>
                </a:cxn>
                <a:cxn ang="0">
                  <a:pos x="195" y="474"/>
                </a:cxn>
                <a:cxn ang="0">
                  <a:pos x="0" y="508"/>
                </a:cxn>
              </a:cxnLst>
              <a:rect l="0" t="0" r="r" b="b"/>
              <a:pathLst>
                <a:path w="1063" h="550">
                  <a:moveTo>
                    <a:pt x="0" y="231"/>
                  </a:moveTo>
                  <a:lnTo>
                    <a:pt x="218" y="178"/>
                  </a:lnTo>
                  <a:lnTo>
                    <a:pt x="561" y="101"/>
                  </a:lnTo>
                  <a:lnTo>
                    <a:pt x="567" y="89"/>
                  </a:lnTo>
                  <a:lnTo>
                    <a:pt x="579" y="84"/>
                  </a:lnTo>
                  <a:lnTo>
                    <a:pt x="585" y="89"/>
                  </a:lnTo>
                  <a:lnTo>
                    <a:pt x="591" y="84"/>
                  </a:lnTo>
                  <a:lnTo>
                    <a:pt x="585" y="54"/>
                  </a:lnTo>
                  <a:lnTo>
                    <a:pt x="614" y="48"/>
                  </a:lnTo>
                  <a:lnTo>
                    <a:pt x="638" y="6"/>
                  </a:lnTo>
                  <a:lnTo>
                    <a:pt x="662" y="0"/>
                  </a:lnTo>
                  <a:lnTo>
                    <a:pt x="679" y="13"/>
                  </a:lnTo>
                  <a:lnTo>
                    <a:pt x="697" y="59"/>
                  </a:lnTo>
                  <a:lnTo>
                    <a:pt x="733" y="89"/>
                  </a:lnTo>
                  <a:lnTo>
                    <a:pt x="745" y="107"/>
                  </a:lnTo>
                  <a:lnTo>
                    <a:pt x="738" y="119"/>
                  </a:lnTo>
                  <a:lnTo>
                    <a:pt x="720" y="130"/>
                  </a:lnTo>
                  <a:lnTo>
                    <a:pt x="703" y="166"/>
                  </a:lnTo>
                  <a:lnTo>
                    <a:pt x="685" y="213"/>
                  </a:lnTo>
                  <a:lnTo>
                    <a:pt x="692" y="236"/>
                  </a:lnTo>
                  <a:lnTo>
                    <a:pt x="733" y="236"/>
                  </a:lnTo>
                  <a:lnTo>
                    <a:pt x="774" y="254"/>
                  </a:lnTo>
                  <a:lnTo>
                    <a:pt x="834" y="320"/>
                  </a:lnTo>
                  <a:lnTo>
                    <a:pt x="857" y="355"/>
                  </a:lnTo>
                  <a:lnTo>
                    <a:pt x="887" y="396"/>
                  </a:lnTo>
                  <a:lnTo>
                    <a:pt x="958" y="396"/>
                  </a:lnTo>
                  <a:lnTo>
                    <a:pt x="999" y="378"/>
                  </a:lnTo>
                  <a:lnTo>
                    <a:pt x="1022" y="332"/>
                  </a:lnTo>
                  <a:lnTo>
                    <a:pt x="1010" y="320"/>
                  </a:lnTo>
                  <a:lnTo>
                    <a:pt x="981" y="296"/>
                  </a:lnTo>
                  <a:lnTo>
                    <a:pt x="945" y="279"/>
                  </a:lnTo>
                  <a:lnTo>
                    <a:pt x="945" y="254"/>
                  </a:lnTo>
                  <a:lnTo>
                    <a:pt x="975" y="261"/>
                  </a:lnTo>
                  <a:lnTo>
                    <a:pt x="987" y="261"/>
                  </a:lnTo>
                  <a:lnTo>
                    <a:pt x="1040" y="332"/>
                  </a:lnTo>
                  <a:lnTo>
                    <a:pt x="1063" y="396"/>
                  </a:lnTo>
                  <a:lnTo>
                    <a:pt x="1063" y="432"/>
                  </a:lnTo>
                  <a:lnTo>
                    <a:pt x="1034" y="408"/>
                  </a:lnTo>
                  <a:lnTo>
                    <a:pt x="999" y="438"/>
                  </a:lnTo>
                  <a:lnTo>
                    <a:pt x="951" y="456"/>
                  </a:lnTo>
                  <a:lnTo>
                    <a:pt x="898" y="503"/>
                  </a:lnTo>
                  <a:lnTo>
                    <a:pt x="875" y="503"/>
                  </a:lnTo>
                  <a:lnTo>
                    <a:pt x="869" y="497"/>
                  </a:lnTo>
                  <a:lnTo>
                    <a:pt x="875" y="479"/>
                  </a:lnTo>
                  <a:lnTo>
                    <a:pt x="862" y="444"/>
                  </a:lnTo>
                  <a:lnTo>
                    <a:pt x="851" y="444"/>
                  </a:lnTo>
                  <a:lnTo>
                    <a:pt x="821" y="491"/>
                  </a:lnTo>
                  <a:lnTo>
                    <a:pt x="786" y="538"/>
                  </a:lnTo>
                  <a:lnTo>
                    <a:pt x="774" y="550"/>
                  </a:lnTo>
                  <a:lnTo>
                    <a:pt x="756" y="520"/>
                  </a:lnTo>
                  <a:lnTo>
                    <a:pt x="750" y="515"/>
                  </a:lnTo>
                  <a:lnTo>
                    <a:pt x="738" y="508"/>
                  </a:lnTo>
                  <a:lnTo>
                    <a:pt x="733" y="503"/>
                  </a:lnTo>
                  <a:lnTo>
                    <a:pt x="709" y="485"/>
                  </a:lnTo>
                  <a:lnTo>
                    <a:pt x="709" y="479"/>
                  </a:lnTo>
                  <a:lnTo>
                    <a:pt x="656" y="461"/>
                  </a:lnTo>
                  <a:lnTo>
                    <a:pt x="638" y="420"/>
                  </a:lnTo>
                  <a:lnTo>
                    <a:pt x="621" y="414"/>
                  </a:lnTo>
                  <a:lnTo>
                    <a:pt x="609" y="378"/>
                  </a:lnTo>
                  <a:lnTo>
                    <a:pt x="497" y="403"/>
                  </a:lnTo>
                  <a:lnTo>
                    <a:pt x="225" y="479"/>
                  </a:lnTo>
                  <a:lnTo>
                    <a:pt x="218" y="491"/>
                  </a:lnTo>
                  <a:lnTo>
                    <a:pt x="213" y="497"/>
                  </a:lnTo>
                  <a:lnTo>
                    <a:pt x="195" y="474"/>
                  </a:lnTo>
                  <a:lnTo>
                    <a:pt x="12" y="520"/>
                  </a:lnTo>
                  <a:lnTo>
                    <a:pt x="0" y="508"/>
                  </a:lnTo>
                  <a:lnTo>
                    <a:pt x="0" y="231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DA9694"/>
                </a:highlight>
                <a:uLnTx/>
                <a:uFillTx/>
                <a:cs typeface="Arial" pitchFamily="34" charset="0"/>
              </a:endParaRPr>
            </a:p>
          </p:txBody>
        </p:sp>
        <p:sp>
          <p:nvSpPr>
            <p:cNvPr id="52" name="Freeform 82">
              <a:extLst>
                <a:ext uri="{FF2B5EF4-FFF2-40B4-BE49-F238E27FC236}">
                  <a16:creationId xmlns:a16="http://schemas.microsoft.com/office/drawing/2014/main" id="{6CE4282E-EF6C-4AB7-9ACC-C72E1743B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76650" y="3526749"/>
              <a:ext cx="140828" cy="214660"/>
            </a:xfrm>
            <a:custGeom>
              <a:avLst/>
              <a:gdLst/>
              <a:ahLst/>
              <a:cxnLst>
                <a:cxn ang="0">
                  <a:pos x="355" y="520"/>
                </a:cxn>
                <a:cxn ang="0">
                  <a:pos x="349" y="485"/>
                </a:cxn>
                <a:cxn ang="0">
                  <a:pos x="326" y="425"/>
                </a:cxn>
                <a:cxn ang="0">
                  <a:pos x="284" y="389"/>
                </a:cxn>
                <a:cxn ang="0">
                  <a:pos x="231" y="348"/>
                </a:cxn>
                <a:cxn ang="0">
                  <a:pos x="207" y="325"/>
                </a:cxn>
                <a:cxn ang="0">
                  <a:pos x="195" y="295"/>
                </a:cxn>
                <a:cxn ang="0">
                  <a:pos x="154" y="224"/>
                </a:cxn>
                <a:cxn ang="0">
                  <a:pos x="136" y="189"/>
                </a:cxn>
                <a:cxn ang="0">
                  <a:pos x="101" y="148"/>
                </a:cxn>
                <a:cxn ang="0">
                  <a:pos x="89" y="123"/>
                </a:cxn>
                <a:cxn ang="0">
                  <a:pos x="83" y="100"/>
                </a:cxn>
                <a:cxn ang="0">
                  <a:pos x="83" y="94"/>
                </a:cxn>
                <a:cxn ang="0">
                  <a:pos x="83" y="82"/>
                </a:cxn>
                <a:cxn ang="0">
                  <a:pos x="106" y="6"/>
                </a:cxn>
                <a:cxn ang="0">
                  <a:pos x="78" y="0"/>
                </a:cxn>
                <a:cxn ang="0">
                  <a:pos x="48" y="6"/>
                </a:cxn>
                <a:cxn ang="0">
                  <a:pos x="18" y="34"/>
                </a:cxn>
                <a:cxn ang="0">
                  <a:pos x="12" y="59"/>
                </a:cxn>
                <a:cxn ang="0">
                  <a:pos x="7" y="64"/>
                </a:cxn>
                <a:cxn ang="0">
                  <a:pos x="0" y="64"/>
                </a:cxn>
                <a:cxn ang="0">
                  <a:pos x="149" y="561"/>
                </a:cxn>
                <a:cxn ang="0">
                  <a:pos x="355" y="520"/>
                </a:cxn>
              </a:cxnLst>
              <a:rect l="0" t="0" r="r" b="b"/>
              <a:pathLst>
                <a:path w="355" h="561">
                  <a:moveTo>
                    <a:pt x="355" y="520"/>
                  </a:moveTo>
                  <a:lnTo>
                    <a:pt x="349" y="485"/>
                  </a:lnTo>
                  <a:lnTo>
                    <a:pt x="326" y="425"/>
                  </a:lnTo>
                  <a:lnTo>
                    <a:pt x="284" y="389"/>
                  </a:lnTo>
                  <a:lnTo>
                    <a:pt x="231" y="348"/>
                  </a:lnTo>
                  <a:lnTo>
                    <a:pt x="207" y="325"/>
                  </a:lnTo>
                  <a:lnTo>
                    <a:pt x="195" y="295"/>
                  </a:lnTo>
                  <a:lnTo>
                    <a:pt x="154" y="224"/>
                  </a:lnTo>
                  <a:lnTo>
                    <a:pt x="136" y="189"/>
                  </a:lnTo>
                  <a:lnTo>
                    <a:pt x="101" y="148"/>
                  </a:lnTo>
                  <a:lnTo>
                    <a:pt x="89" y="123"/>
                  </a:lnTo>
                  <a:lnTo>
                    <a:pt x="83" y="100"/>
                  </a:lnTo>
                  <a:lnTo>
                    <a:pt x="83" y="94"/>
                  </a:lnTo>
                  <a:lnTo>
                    <a:pt x="83" y="82"/>
                  </a:lnTo>
                  <a:lnTo>
                    <a:pt x="106" y="6"/>
                  </a:lnTo>
                  <a:lnTo>
                    <a:pt x="78" y="0"/>
                  </a:lnTo>
                  <a:lnTo>
                    <a:pt x="48" y="6"/>
                  </a:lnTo>
                  <a:lnTo>
                    <a:pt x="18" y="34"/>
                  </a:lnTo>
                  <a:lnTo>
                    <a:pt x="12" y="59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149" y="561"/>
                  </a:lnTo>
                  <a:lnTo>
                    <a:pt x="355" y="520"/>
                  </a:lnTo>
                </a:path>
              </a:pathLst>
            </a:custGeom>
            <a:solidFill>
              <a:srgbClr val="C4D79B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3" name="Freeform 84">
              <a:extLst>
                <a:ext uri="{FF2B5EF4-FFF2-40B4-BE49-F238E27FC236}">
                  <a16:creationId xmlns:a16="http://schemas.microsoft.com/office/drawing/2014/main" id="{FD7C02BA-E3DF-4D11-B25F-B63653B8E2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7055" y="3273798"/>
              <a:ext cx="174530" cy="380586"/>
            </a:xfrm>
            <a:custGeom>
              <a:avLst/>
              <a:gdLst/>
              <a:ahLst/>
              <a:cxnLst>
                <a:cxn ang="0">
                  <a:pos x="0" y="738"/>
                </a:cxn>
                <a:cxn ang="0">
                  <a:pos x="18" y="744"/>
                </a:cxn>
                <a:cxn ang="0">
                  <a:pos x="59" y="809"/>
                </a:cxn>
                <a:cxn ang="0">
                  <a:pos x="154" y="868"/>
                </a:cxn>
                <a:cxn ang="0">
                  <a:pos x="231" y="886"/>
                </a:cxn>
                <a:cxn ang="0">
                  <a:pos x="249" y="939"/>
                </a:cxn>
                <a:cxn ang="0">
                  <a:pos x="266" y="986"/>
                </a:cxn>
                <a:cxn ang="0">
                  <a:pos x="307" y="915"/>
                </a:cxn>
                <a:cxn ang="0">
                  <a:pos x="343" y="815"/>
                </a:cxn>
                <a:cxn ang="0">
                  <a:pos x="408" y="708"/>
                </a:cxn>
                <a:cxn ang="0">
                  <a:pos x="444" y="608"/>
                </a:cxn>
                <a:cxn ang="0">
                  <a:pos x="431" y="449"/>
                </a:cxn>
                <a:cxn ang="0">
                  <a:pos x="403" y="307"/>
                </a:cxn>
                <a:cxn ang="0">
                  <a:pos x="337" y="330"/>
                </a:cxn>
                <a:cxn ang="0">
                  <a:pos x="319" y="319"/>
                </a:cxn>
                <a:cxn ang="0">
                  <a:pos x="296" y="325"/>
                </a:cxn>
                <a:cxn ang="0">
                  <a:pos x="319" y="254"/>
                </a:cxn>
                <a:cxn ang="0">
                  <a:pos x="349" y="242"/>
                </a:cxn>
                <a:cxn ang="0">
                  <a:pos x="355" y="171"/>
                </a:cxn>
                <a:cxn ang="0">
                  <a:pos x="385" y="136"/>
                </a:cxn>
                <a:cxn ang="0">
                  <a:pos x="107" y="0"/>
                </a:cxn>
                <a:cxn ang="0">
                  <a:pos x="66" y="48"/>
                </a:cxn>
                <a:cxn ang="0">
                  <a:pos x="53" y="124"/>
                </a:cxn>
                <a:cxn ang="0">
                  <a:pos x="12" y="171"/>
                </a:cxn>
                <a:cxn ang="0">
                  <a:pos x="36" y="206"/>
                </a:cxn>
                <a:cxn ang="0">
                  <a:pos x="18" y="259"/>
                </a:cxn>
                <a:cxn ang="0">
                  <a:pos x="30" y="337"/>
                </a:cxn>
                <a:cxn ang="0">
                  <a:pos x="83" y="396"/>
                </a:cxn>
                <a:cxn ang="0">
                  <a:pos x="130" y="419"/>
                </a:cxn>
                <a:cxn ang="0">
                  <a:pos x="165" y="443"/>
                </a:cxn>
                <a:cxn ang="0">
                  <a:pos x="207" y="490"/>
                </a:cxn>
                <a:cxn ang="0">
                  <a:pos x="112" y="567"/>
                </a:cxn>
                <a:cxn ang="0">
                  <a:pos x="23" y="662"/>
                </a:cxn>
              </a:cxnLst>
              <a:rect l="0" t="0" r="r" b="b"/>
              <a:pathLst>
                <a:path w="444" h="986">
                  <a:moveTo>
                    <a:pt x="23" y="662"/>
                  </a:moveTo>
                  <a:lnTo>
                    <a:pt x="0" y="738"/>
                  </a:lnTo>
                  <a:lnTo>
                    <a:pt x="0" y="750"/>
                  </a:lnTo>
                  <a:lnTo>
                    <a:pt x="18" y="744"/>
                  </a:lnTo>
                  <a:lnTo>
                    <a:pt x="36" y="779"/>
                  </a:lnTo>
                  <a:lnTo>
                    <a:pt x="59" y="809"/>
                  </a:lnTo>
                  <a:lnTo>
                    <a:pt x="83" y="832"/>
                  </a:lnTo>
                  <a:lnTo>
                    <a:pt x="154" y="868"/>
                  </a:lnTo>
                  <a:lnTo>
                    <a:pt x="178" y="880"/>
                  </a:lnTo>
                  <a:lnTo>
                    <a:pt x="231" y="886"/>
                  </a:lnTo>
                  <a:lnTo>
                    <a:pt x="249" y="892"/>
                  </a:lnTo>
                  <a:lnTo>
                    <a:pt x="249" y="939"/>
                  </a:lnTo>
                  <a:lnTo>
                    <a:pt x="249" y="969"/>
                  </a:lnTo>
                  <a:lnTo>
                    <a:pt x="266" y="986"/>
                  </a:lnTo>
                  <a:lnTo>
                    <a:pt x="284" y="963"/>
                  </a:lnTo>
                  <a:lnTo>
                    <a:pt x="307" y="915"/>
                  </a:lnTo>
                  <a:lnTo>
                    <a:pt x="307" y="874"/>
                  </a:lnTo>
                  <a:lnTo>
                    <a:pt x="343" y="815"/>
                  </a:lnTo>
                  <a:lnTo>
                    <a:pt x="360" y="768"/>
                  </a:lnTo>
                  <a:lnTo>
                    <a:pt x="408" y="708"/>
                  </a:lnTo>
                  <a:lnTo>
                    <a:pt x="426" y="656"/>
                  </a:lnTo>
                  <a:lnTo>
                    <a:pt x="444" y="608"/>
                  </a:lnTo>
                  <a:lnTo>
                    <a:pt x="444" y="579"/>
                  </a:lnTo>
                  <a:lnTo>
                    <a:pt x="431" y="449"/>
                  </a:lnTo>
                  <a:lnTo>
                    <a:pt x="419" y="342"/>
                  </a:lnTo>
                  <a:lnTo>
                    <a:pt x="403" y="307"/>
                  </a:lnTo>
                  <a:lnTo>
                    <a:pt x="355" y="319"/>
                  </a:lnTo>
                  <a:lnTo>
                    <a:pt x="337" y="330"/>
                  </a:lnTo>
                  <a:lnTo>
                    <a:pt x="325" y="325"/>
                  </a:lnTo>
                  <a:lnTo>
                    <a:pt x="319" y="319"/>
                  </a:lnTo>
                  <a:lnTo>
                    <a:pt x="307" y="325"/>
                  </a:lnTo>
                  <a:lnTo>
                    <a:pt x="296" y="325"/>
                  </a:lnTo>
                  <a:lnTo>
                    <a:pt x="296" y="307"/>
                  </a:lnTo>
                  <a:lnTo>
                    <a:pt x="319" y="254"/>
                  </a:lnTo>
                  <a:lnTo>
                    <a:pt x="337" y="248"/>
                  </a:lnTo>
                  <a:lnTo>
                    <a:pt x="349" y="242"/>
                  </a:lnTo>
                  <a:lnTo>
                    <a:pt x="349" y="201"/>
                  </a:lnTo>
                  <a:lnTo>
                    <a:pt x="355" y="171"/>
                  </a:lnTo>
                  <a:lnTo>
                    <a:pt x="367" y="153"/>
                  </a:lnTo>
                  <a:lnTo>
                    <a:pt x="385" y="136"/>
                  </a:lnTo>
                  <a:lnTo>
                    <a:pt x="367" y="94"/>
                  </a:lnTo>
                  <a:lnTo>
                    <a:pt x="107" y="0"/>
                  </a:lnTo>
                  <a:lnTo>
                    <a:pt x="89" y="12"/>
                  </a:lnTo>
                  <a:lnTo>
                    <a:pt x="66" y="48"/>
                  </a:lnTo>
                  <a:lnTo>
                    <a:pt x="66" y="65"/>
                  </a:lnTo>
                  <a:lnTo>
                    <a:pt x="53" y="124"/>
                  </a:lnTo>
                  <a:lnTo>
                    <a:pt x="18" y="160"/>
                  </a:lnTo>
                  <a:lnTo>
                    <a:pt x="12" y="171"/>
                  </a:lnTo>
                  <a:lnTo>
                    <a:pt x="12" y="183"/>
                  </a:lnTo>
                  <a:lnTo>
                    <a:pt x="36" y="206"/>
                  </a:lnTo>
                  <a:lnTo>
                    <a:pt x="41" y="248"/>
                  </a:lnTo>
                  <a:lnTo>
                    <a:pt x="18" y="259"/>
                  </a:lnTo>
                  <a:lnTo>
                    <a:pt x="23" y="337"/>
                  </a:lnTo>
                  <a:lnTo>
                    <a:pt x="30" y="337"/>
                  </a:lnTo>
                  <a:lnTo>
                    <a:pt x="71" y="348"/>
                  </a:lnTo>
                  <a:lnTo>
                    <a:pt x="83" y="396"/>
                  </a:lnTo>
                  <a:lnTo>
                    <a:pt x="119" y="401"/>
                  </a:lnTo>
                  <a:lnTo>
                    <a:pt x="130" y="419"/>
                  </a:lnTo>
                  <a:lnTo>
                    <a:pt x="148" y="426"/>
                  </a:lnTo>
                  <a:lnTo>
                    <a:pt x="165" y="443"/>
                  </a:lnTo>
                  <a:lnTo>
                    <a:pt x="213" y="479"/>
                  </a:lnTo>
                  <a:lnTo>
                    <a:pt x="207" y="490"/>
                  </a:lnTo>
                  <a:lnTo>
                    <a:pt x="160" y="520"/>
                  </a:lnTo>
                  <a:lnTo>
                    <a:pt x="112" y="567"/>
                  </a:lnTo>
                  <a:lnTo>
                    <a:pt x="101" y="608"/>
                  </a:lnTo>
                  <a:lnTo>
                    <a:pt x="23" y="662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54" name="Freeform 80">
              <a:extLst>
                <a:ext uri="{FF2B5EF4-FFF2-40B4-BE49-F238E27FC236}">
                  <a16:creationId xmlns:a16="http://schemas.microsoft.com/office/drawing/2014/main" id="{6BFC4AE8-58F2-41CA-BCE3-780873BA9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1297" y="3549955"/>
              <a:ext cx="588587" cy="272676"/>
            </a:xfrm>
            <a:custGeom>
              <a:avLst/>
              <a:gdLst/>
              <a:ahLst/>
              <a:cxnLst>
                <a:cxn ang="0">
                  <a:pos x="844" y="48"/>
                </a:cxn>
                <a:cxn ang="0">
                  <a:pos x="47" y="421"/>
                </a:cxn>
                <a:cxn ang="0">
                  <a:pos x="77" y="385"/>
                </a:cxn>
                <a:cxn ang="0">
                  <a:pos x="172" y="307"/>
                </a:cxn>
                <a:cxn ang="0">
                  <a:pos x="218" y="261"/>
                </a:cxn>
                <a:cxn ang="0">
                  <a:pos x="254" y="243"/>
                </a:cxn>
                <a:cxn ang="0">
                  <a:pos x="331" y="231"/>
                </a:cxn>
                <a:cxn ang="0">
                  <a:pos x="443" y="172"/>
                </a:cxn>
                <a:cxn ang="0">
                  <a:pos x="491" y="190"/>
                </a:cxn>
                <a:cxn ang="0">
                  <a:pos x="532" y="208"/>
                </a:cxn>
                <a:cxn ang="0">
                  <a:pos x="580" y="290"/>
                </a:cxn>
                <a:cxn ang="0">
                  <a:pos x="632" y="296"/>
                </a:cxn>
                <a:cxn ang="0">
                  <a:pos x="638" y="337"/>
                </a:cxn>
                <a:cxn ang="0">
                  <a:pos x="738" y="373"/>
                </a:cxn>
                <a:cxn ang="0">
                  <a:pos x="803" y="421"/>
                </a:cxn>
                <a:cxn ang="0">
                  <a:pos x="827" y="473"/>
                </a:cxn>
                <a:cxn ang="0">
                  <a:pos x="762" y="603"/>
                </a:cxn>
                <a:cxn ang="0">
                  <a:pos x="816" y="650"/>
                </a:cxn>
                <a:cxn ang="0">
                  <a:pos x="892" y="662"/>
                </a:cxn>
                <a:cxn ang="0">
                  <a:pos x="910" y="662"/>
                </a:cxn>
                <a:cxn ang="0">
                  <a:pos x="999" y="657"/>
                </a:cxn>
                <a:cxn ang="0">
                  <a:pos x="1093" y="692"/>
                </a:cxn>
                <a:cxn ang="0">
                  <a:pos x="1111" y="680"/>
                </a:cxn>
                <a:cxn ang="0">
                  <a:pos x="1064" y="614"/>
                </a:cxn>
                <a:cxn ang="0">
                  <a:pos x="1034" y="603"/>
                </a:cxn>
                <a:cxn ang="0">
                  <a:pos x="1052" y="586"/>
                </a:cxn>
                <a:cxn ang="0">
                  <a:pos x="1029" y="561"/>
                </a:cxn>
                <a:cxn ang="0">
                  <a:pos x="975" y="449"/>
                </a:cxn>
                <a:cxn ang="0">
                  <a:pos x="963" y="385"/>
                </a:cxn>
                <a:cxn ang="0">
                  <a:pos x="975" y="290"/>
                </a:cxn>
                <a:cxn ang="0">
                  <a:pos x="958" y="254"/>
                </a:cxn>
                <a:cxn ang="0">
                  <a:pos x="975" y="225"/>
                </a:cxn>
                <a:cxn ang="0">
                  <a:pos x="1040" y="160"/>
                </a:cxn>
                <a:cxn ang="0">
                  <a:pos x="1064" y="89"/>
                </a:cxn>
                <a:cxn ang="0">
                  <a:pos x="1111" y="112"/>
                </a:cxn>
                <a:cxn ang="0">
                  <a:pos x="1064" y="190"/>
                </a:cxn>
                <a:cxn ang="0">
                  <a:pos x="1029" y="249"/>
                </a:cxn>
                <a:cxn ang="0">
                  <a:pos x="1075" y="296"/>
                </a:cxn>
                <a:cxn ang="0">
                  <a:pos x="1087" y="385"/>
                </a:cxn>
                <a:cxn ang="0">
                  <a:pos x="1052" y="426"/>
                </a:cxn>
                <a:cxn ang="0">
                  <a:pos x="1093" y="456"/>
                </a:cxn>
                <a:cxn ang="0">
                  <a:pos x="1093" y="503"/>
                </a:cxn>
                <a:cxn ang="0">
                  <a:pos x="1111" y="573"/>
                </a:cxn>
                <a:cxn ang="0">
                  <a:pos x="1176" y="603"/>
                </a:cxn>
                <a:cxn ang="0">
                  <a:pos x="1217" y="591"/>
                </a:cxn>
                <a:cxn ang="0">
                  <a:pos x="1222" y="621"/>
                </a:cxn>
                <a:cxn ang="0">
                  <a:pos x="1252" y="680"/>
                </a:cxn>
                <a:cxn ang="0">
                  <a:pos x="1306" y="703"/>
                </a:cxn>
                <a:cxn ang="0">
                  <a:pos x="1336" y="680"/>
                </a:cxn>
                <a:cxn ang="0">
                  <a:pos x="1435" y="627"/>
                </a:cxn>
                <a:cxn ang="0">
                  <a:pos x="1477" y="467"/>
                </a:cxn>
                <a:cxn ang="0">
                  <a:pos x="1265" y="497"/>
                </a:cxn>
              </a:cxnLst>
              <a:rect l="0" t="0" r="r" b="b"/>
              <a:pathLst>
                <a:path w="1477" h="710">
                  <a:moveTo>
                    <a:pt x="1116" y="0"/>
                  </a:moveTo>
                  <a:lnTo>
                    <a:pt x="844" y="48"/>
                  </a:lnTo>
                  <a:lnTo>
                    <a:pt x="0" y="213"/>
                  </a:lnTo>
                  <a:lnTo>
                    <a:pt x="47" y="421"/>
                  </a:lnTo>
                  <a:lnTo>
                    <a:pt x="60" y="396"/>
                  </a:lnTo>
                  <a:lnTo>
                    <a:pt x="77" y="385"/>
                  </a:lnTo>
                  <a:lnTo>
                    <a:pt x="142" y="314"/>
                  </a:lnTo>
                  <a:lnTo>
                    <a:pt x="172" y="307"/>
                  </a:lnTo>
                  <a:lnTo>
                    <a:pt x="195" y="272"/>
                  </a:lnTo>
                  <a:lnTo>
                    <a:pt x="218" y="261"/>
                  </a:lnTo>
                  <a:lnTo>
                    <a:pt x="236" y="219"/>
                  </a:lnTo>
                  <a:lnTo>
                    <a:pt x="254" y="243"/>
                  </a:lnTo>
                  <a:lnTo>
                    <a:pt x="289" y="249"/>
                  </a:lnTo>
                  <a:lnTo>
                    <a:pt x="331" y="231"/>
                  </a:lnTo>
                  <a:lnTo>
                    <a:pt x="337" y="208"/>
                  </a:lnTo>
                  <a:lnTo>
                    <a:pt x="443" y="172"/>
                  </a:lnTo>
                  <a:lnTo>
                    <a:pt x="466" y="183"/>
                  </a:lnTo>
                  <a:lnTo>
                    <a:pt x="491" y="190"/>
                  </a:lnTo>
                  <a:lnTo>
                    <a:pt x="520" y="178"/>
                  </a:lnTo>
                  <a:lnTo>
                    <a:pt x="532" y="208"/>
                  </a:lnTo>
                  <a:lnTo>
                    <a:pt x="544" y="213"/>
                  </a:lnTo>
                  <a:lnTo>
                    <a:pt x="580" y="290"/>
                  </a:lnTo>
                  <a:lnTo>
                    <a:pt x="603" y="284"/>
                  </a:lnTo>
                  <a:lnTo>
                    <a:pt x="632" y="296"/>
                  </a:lnTo>
                  <a:lnTo>
                    <a:pt x="662" y="307"/>
                  </a:lnTo>
                  <a:lnTo>
                    <a:pt x="638" y="337"/>
                  </a:lnTo>
                  <a:lnTo>
                    <a:pt x="674" y="373"/>
                  </a:lnTo>
                  <a:lnTo>
                    <a:pt x="738" y="373"/>
                  </a:lnTo>
                  <a:lnTo>
                    <a:pt x="762" y="403"/>
                  </a:lnTo>
                  <a:lnTo>
                    <a:pt x="803" y="421"/>
                  </a:lnTo>
                  <a:lnTo>
                    <a:pt x="833" y="456"/>
                  </a:lnTo>
                  <a:lnTo>
                    <a:pt x="827" y="473"/>
                  </a:lnTo>
                  <a:lnTo>
                    <a:pt x="786" y="544"/>
                  </a:lnTo>
                  <a:lnTo>
                    <a:pt x="762" y="603"/>
                  </a:lnTo>
                  <a:lnTo>
                    <a:pt x="768" y="650"/>
                  </a:lnTo>
                  <a:lnTo>
                    <a:pt x="816" y="650"/>
                  </a:lnTo>
                  <a:lnTo>
                    <a:pt x="857" y="627"/>
                  </a:lnTo>
                  <a:lnTo>
                    <a:pt x="892" y="662"/>
                  </a:lnTo>
                  <a:lnTo>
                    <a:pt x="910" y="674"/>
                  </a:lnTo>
                  <a:lnTo>
                    <a:pt x="910" y="662"/>
                  </a:lnTo>
                  <a:lnTo>
                    <a:pt x="945" y="657"/>
                  </a:lnTo>
                  <a:lnTo>
                    <a:pt x="999" y="657"/>
                  </a:lnTo>
                  <a:lnTo>
                    <a:pt x="1064" y="680"/>
                  </a:lnTo>
                  <a:lnTo>
                    <a:pt x="1093" y="692"/>
                  </a:lnTo>
                  <a:lnTo>
                    <a:pt x="1111" y="692"/>
                  </a:lnTo>
                  <a:lnTo>
                    <a:pt x="1111" y="680"/>
                  </a:lnTo>
                  <a:lnTo>
                    <a:pt x="1093" y="662"/>
                  </a:lnTo>
                  <a:lnTo>
                    <a:pt x="1064" y="614"/>
                  </a:lnTo>
                  <a:lnTo>
                    <a:pt x="1040" y="609"/>
                  </a:lnTo>
                  <a:lnTo>
                    <a:pt x="1034" y="603"/>
                  </a:lnTo>
                  <a:lnTo>
                    <a:pt x="1040" y="586"/>
                  </a:lnTo>
                  <a:lnTo>
                    <a:pt x="1052" y="586"/>
                  </a:lnTo>
                  <a:lnTo>
                    <a:pt x="1057" y="573"/>
                  </a:lnTo>
                  <a:lnTo>
                    <a:pt x="1029" y="561"/>
                  </a:lnTo>
                  <a:lnTo>
                    <a:pt x="1004" y="520"/>
                  </a:lnTo>
                  <a:lnTo>
                    <a:pt x="975" y="449"/>
                  </a:lnTo>
                  <a:lnTo>
                    <a:pt x="969" y="421"/>
                  </a:lnTo>
                  <a:lnTo>
                    <a:pt x="963" y="385"/>
                  </a:lnTo>
                  <a:lnTo>
                    <a:pt x="975" y="307"/>
                  </a:lnTo>
                  <a:lnTo>
                    <a:pt x="975" y="290"/>
                  </a:lnTo>
                  <a:lnTo>
                    <a:pt x="963" y="279"/>
                  </a:lnTo>
                  <a:lnTo>
                    <a:pt x="958" y="254"/>
                  </a:lnTo>
                  <a:lnTo>
                    <a:pt x="963" y="243"/>
                  </a:lnTo>
                  <a:lnTo>
                    <a:pt x="975" y="225"/>
                  </a:lnTo>
                  <a:lnTo>
                    <a:pt x="981" y="201"/>
                  </a:lnTo>
                  <a:lnTo>
                    <a:pt x="1040" y="160"/>
                  </a:lnTo>
                  <a:lnTo>
                    <a:pt x="1052" y="148"/>
                  </a:lnTo>
                  <a:lnTo>
                    <a:pt x="1064" y="89"/>
                  </a:lnTo>
                  <a:lnTo>
                    <a:pt x="1093" y="95"/>
                  </a:lnTo>
                  <a:lnTo>
                    <a:pt x="1111" y="112"/>
                  </a:lnTo>
                  <a:lnTo>
                    <a:pt x="1082" y="160"/>
                  </a:lnTo>
                  <a:lnTo>
                    <a:pt x="1064" y="190"/>
                  </a:lnTo>
                  <a:lnTo>
                    <a:pt x="1046" y="213"/>
                  </a:lnTo>
                  <a:lnTo>
                    <a:pt x="1029" y="249"/>
                  </a:lnTo>
                  <a:lnTo>
                    <a:pt x="1046" y="290"/>
                  </a:lnTo>
                  <a:lnTo>
                    <a:pt x="1075" y="296"/>
                  </a:lnTo>
                  <a:lnTo>
                    <a:pt x="1093" y="373"/>
                  </a:lnTo>
                  <a:lnTo>
                    <a:pt x="1087" y="385"/>
                  </a:lnTo>
                  <a:lnTo>
                    <a:pt x="1046" y="408"/>
                  </a:lnTo>
                  <a:lnTo>
                    <a:pt x="1052" y="426"/>
                  </a:lnTo>
                  <a:lnTo>
                    <a:pt x="1087" y="438"/>
                  </a:lnTo>
                  <a:lnTo>
                    <a:pt x="1093" y="456"/>
                  </a:lnTo>
                  <a:lnTo>
                    <a:pt x="1087" y="485"/>
                  </a:lnTo>
                  <a:lnTo>
                    <a:pt x="1093" y="503"/>
                  </a:lnTo>
                  <a:lnTo>
                    <a:pt x="1093" y="526"/>
                  </a:lnTo>
                  <a:lnTo>
                    <a:pt x="1111" y="573"/>
                  </a:lnTo>
                  <a:lnTo>
                    <a:pt x="1152" y="603"/>
                  </a:lnTo>
                  <a:lnTo>
                    <a:pt x="1176" y="603"/>
                  </a:lnTo>
                  <a:lnTo>
                    <a:pt x="1194" y="586"/>
                  </a:lnTo>
                  <a:lnTo>
                    <a:pt x="1217" y="591"/>
                  </a:lnTo>
                  <a:lnTo>
                    <a:pt x="1229" y="597"/>
                  </a:lnTo>
                  <a:lnTo>
                    <a:pt x="1222" y="621"/>
                  </a:lnTo>
                  <a:lnTo>
                    <a:pt x="1247" y="662"/>
                  </a:lnTo>
                  <a:lnTo>
                    <a:pt x="1252" y="680"/>
                  </a:lnTo>
                  <a:lnTo>
                    <a:pt x="1265" y="703"/>
                  </a:lnTo>
                  <a:lnTo>
                    <a:pt x="1306" y="703"/>
                  </a:lnTo>
                  <a:lnTo>
                    <a:pt x="1306" y="710"/>
                  </a:lnTo>
                  <a:lnTo>
                    <a:pt x="1336" y="680"/>
                  </a:lnTo>
                  <a:lnTo>
                    <a:pt x="1435" y="644"/>
                  </a:lnTo>
                  <a:lnTo>
                    <a:pt x="1435" y="627"/>
                  </a:lnTo>
                  <a:lnTo>
                    <a:pt x="1448" y="603"/>
                  </a:lnTo>
                  <a:lnTo>
                    <a:pt x="1477" y="467"/>
                  </a:lnTo>
                  <a:lnTo>
                    <a:pt x="1471" y="456"/>
                  </a:lnTo>
                  <a:lnTo>
                    <a:pt x="1265" y="497"/>
                  </a:lnTo>
                  <a:lnTo>
                    <a:pt x="1116" y="0"/>
                  </a:lnTo>
                </a:path>
              </a:pathLst>
            </a:custGeom>
            <a:solidFill>
              <a:srgbClr val="DA9694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grpSp>
          <p:nvGrpSpPr>
            <p:cNvPr id="55" name="Group 127">
              <a:extLst>
                <a:ext uri="{FF2B5EF4-FFF2-40B4-BE49-F238E27FC236}">
                  <a16:creationId xmlns:a16="http://schemas.microsoft.com/office/drawing/2014/main" id="{20307EC6-10C3-4258-AE9B-895D23FFCBB1}"/>
                </a:ext>
              </a:extLst>
            </p:cNvPr>
            <p:cNvGrpSpPr/>
            <p:nvPr/>
          </p:nvGrpSpPr>
          <p:grpSpPr>
            <a:xfrm>
              <a:off x="2749418" y="5490015"/>
              <a:ext cx="814438" cy="458855"/>
              <a:chOff x="2285999" y="6096000"/>
              <a:chExt cx="1074163" cy="627784"/>
            </a:xfrm>
            <a:solidFill>
              <a:sysClr val="window" lastClr="FFFFFF"/>
            </a:solidFill>
          </p:grpSpPr>
          <p:grpSp>
            <p:nvGrpSpPr>
              <p:cNvPr id="77" name="Group 169">
                <a:extLst>
                  <a:ext uri="{FF2B5EF4-FFF2-40B4-BE49-F238E27FC236}">
                    <a16:creationId xmlns:a16="http://schemas.microsoft.com/office/drawing/2014/main" id="{B2B2611D-D966-4E5B-BDB0-A92C78278F9E}"/>
                  </a:ext>
                </a:extLst>
              </p:cNvPr>
              <p:cNvGrpSpPr/>
              <p:nvPr/>
            </p:nvGrpSpPr>
            <p:grpSpPr>
              <a:xfrm>
                <a:off x="2438400" y="6096000"/>
                <a:ext cx="921762" cy="599777"/>
                <a:chOff x="2731389" y="6406125"/>
                <a:chExt cx="921762" cy="599777"/>
              </a:xfrm>
              <a:grpFill/>
            </p:grpSpPr>
            <p:sp>
              <p:nvSpPr>
                <p:cNvPr id="79" name="Freeform 101">
                  <a:extLst>
                    <a:ext uri="{FF2B5EF4-FFF2-40B4-BE49-F238E27FC236}">
                      <a16:creationId xmlns:a16="http://schemas.microsoft.com/office/drawing/2014/main" id="{6C53E928-4E0C-4D07-83F0-5BBF0A76BF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1121" y="6765992"/>
                  <a:ext cx="202030" cy="239910"/>
                </a:xfrm>
                <a:custGeom>
                  <a:avLst/>
                  <a:gdLst/>
                  <a:ahLst/>
                  <a:cxnLst>
                    <a:cxn ang="0">
                      <a:pos x="0" y="154"/>
                    </a:cxn>
                    <a:cxn ang="0">
                      <a:pos x="41" y="307"/>
                    </a:cxn>
                    <a:cxn ang="0">
                      <a:pos x="41" y="378"/>
                    </a:cxn>
                    <a:cxn ang="0">
                      <a:pos x="154" y="456"/>
                    </a:cxn>
                    <a:cxn ang="0">
                      <a:pos x="189" y="378"/>
                    </a:cxn>
                    <a:cxn ang="0">
                      <a:pos x="384" y="266"/>
                    </a:cxn>
                    <a:cxn ang="0">
                      <a:pos x="307" y="119"/>
                    </a:cxn>
                    <a:cxn ang="0">
                      <a:pos x="76" y="0"/>
                    </a:cxn>
                    <a:cxn ang="0">
                      <a:pos x="76" y="119"/>
                    </a:cxn>
                    <a:cxn ang="0">
                      <a:pos x="0" y="154"/>
                    </a:cxn>
                  </a:cxnLst>
                  <a:rect l="0" t="0" r="r" b="b"/>
                  <a:pathLst>
                    <a:path w="384" h="456">
                      <a:moveTo>
                        <a:pt x="0" y="154"/>
                      </a:moveTo>
                      <a:lnTo>
                        <a:pt x="41" y="307"/>
                      </a:lnTo>
                      <a:lnTo>
                        <a:pt x="41" y="378"/>
                      </a:lnTo>
                      <a:lnTo>
                        <a:pt x="154" y="456"/>
                      </a:lnTo>
                      <a:lnTo>
                        <a:pt x="189" y="378"/>
                      </a:lnTo>
                      <a:lnTo>
                        <a:pt x="384" y="266"/>
                      </a:lnTo>
                      <a:lnTo>
                        <a:pt x="307" y="119"/>
                      </a:lnTo>
                      <a:lnTo>
                        <a:pt x="76" y="0"/>
                      </a:lnTo>
                      <a:lnTo>
                        <a:pt x="76" y="119"/>
                      </a:lnTo>
                      <a:lnTo>
                        <a:pt x="0" y="154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0" name="Freeform 102">
                  <a:extLst>
                    <a:ext uri="{FF2B5EF4-FFF2-40B4-BE49-F238E27FC236}">
                      <a16:creationId xmlns:a16="http://schemas.microsoft.com/office/drawing/2014/main" id="{FD166DEF-85DF-4262-A5E2-B34F6851C8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51120" y="6765985"/>
                  <a:ext cx="202029" cy="239910"/>
                </a:xfrm>
                <a:custGeom>
                  <a:avLst/>
                  <a:gdLst/>
                  <a:ahLst/>
                  <a:cxnLst>
                    <a:cxn ang="0">
                      <a:pos x="0" y="154"/>
                    </a:cxn>
                    <a:cxn ang="0">
                      <a:pos x="41" y="307"/>
                    </a:cxn>
                    <a:cxn ang="0">
                      <a:pos x="41" y="378"/>
                    </a:cxn>
                    <a:cxn ang="0">
                      <a:pos x="154" y="456"/>
                    </a:cxn>
                    <a:cxn ang="0">
                      <a:pos x="189" y="378"/>
                    </a:cxn>
                    <a:cxn ang="0">
                      <a:pos x="384" y="266"/>
                    </a:cxn>
                    <a:cxn ang="0">
                      <a:pos x="307" y="119"/>
                    </a:cxn>
                    <a:cxn ang="0">
                      <a:pos x="76" y="0"/>
                    </a:cxn>
                    <a:cxn ang="0">
                      <a:pos x="76" y="119"/>
                    </a:cxn>
                    <a:cxn ang="0">
                      <a:pos x="0" y="154"/>
                    </a:cxn>
                  </a:cxnLst>
                  <a:rect l="0" t="0" r="r" b="b"/>
                  <a:pathLst>
                    <a:path w="384" h="456">
                      <a:moveTo>
                        <a:pt x="0" y="154"/>
                      </a:moveTo>
                      <a:lnTo>
                        <a:pt x="41" y="307"/>
                      </a:lnTo>
                      <a:lnTo>
                        <a:pt x="41" y="378"/>
                      </a:lnTo>
                      <a:lnTo>
                        <a:pt x="154" y="456"/>
                      </a:lnTo>
                      <a:lnTo>
                        <a:pt x="189" y="378"/>
                      </a:lnTo>
                      <a:lnTo>
                        <a:pt x="384" y="266"/>
                      </a:lnTo>
                      <a:lnTo>
                        <a:pt x="307" y="119"/>
                      </a:lnTo>
                      <a:lnTo>
                        <a:pt x="76" y="0"/>
                      </a:lnTo>
                      <a:lnTo>
                        <a:pt x="76" y="119"/>
                      </a:lnTo>
                      <a:lnTo>
                        <a:pt x="0" y="154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1" name="Freeform 103">
                  <a:extLst>
                    <a:ext uri="{FF2B5EF4-FFF2-40B4-BE49-F238E27FC236}">
                      <a16:creationId xmlns:a16="http://schemas.microsoft.com/office/drawing/2014/main" id="{616D07AB-F392-4E4A-9ADD-D69A902221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0106" y="6627096"/>
                  <a:ext cx="119955" cy="78918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89" y="153"/>
                    </a:cxn>
                    <a:cxn ang="0">
                      <a:pos x="230" y="77"/>
                    </a:cxn>
                    <a:cxn ang="0">
                      <a:pos x="112" y="41"/>
                    </a:cxn>
                    <a:cxn ang="0">
                      <a:pos x="77" y="41"/>
                    </a:cxn>
                    <a:cxn ang="0">
                      <a:pos x="41" y="0"/>
                    </a:cxn>
                    <a:cxn ang="0">
                      <a:pos x="0" y="41"/>
                    </a:cxn>
                    <a:cxn ang="0">
                      <a:pos x="41" y="112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230" h="153">
                      <a:moveTo>
                        <a:pt x="77" y="153"/>
                      </a:moveTo>
                      <a:lnTo>
                        <a:pt x="189" y="153"/>
                      </a:lnTo>
                      <a:lnTo>
                        <a:pt x="230" y="77"/>
                      </a:lnTo>
                      <a:lnTo>
                        <a:pt x="112" y="41"/>
                      </a:lnTo>
                      <a:lnTo>
                        <a:pt x="77" y="41"/>
                      </a:lnTo>
                      <a:lnTo>
                        <a:pt x="41" y="0"/>
                      </a:lnTo>
                      <a:lnTo>
                        <a:pt x="0" y="41"/>
                      </a:lnTo>
                      <a:lnTo>
                        <a:pt x="41" y="112"/>
                      </a:lnTo>
                      <a:lnTo>
                        <a:pt x="77" y="15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2" name="Freeform 104">
                  <a:extLst>
                    <a:ext uri="{FF2B5EF4-FFF2-40B4-BE49-F238E27FC236}">
                      <a16:creationId xmlns:a16="http://schemas.microsoft.com/office/drawing/2014/main" id="{BE897860-12B9-47A4-841A-A84CE4FCF1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0106" y="6627096"/>
                  <a:ext cx="119955" cy="78918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89" y="153"/>
                    </a:cxn>
                    <a:cxn ang="0">
                      <a:pos x="230" y="77"/>
                    </a:cxn>
                    <a:cxn ang="0">
                      <a:pos x="112" y="41"/>
                    </a:cxn>
                    <a:cxn ang="0">
                      <a:pos x="77" y="41"/>
                    </a:cxn>
                    <a:cxn ang="0">
                      <a:pos x="41" y="0"/>
                    </a:cxn>
                    <a:cxn ang="0">
                      <a:pos x="0" y="41"/>
                    </a:cxn>
                    <a:cxn ang="0">
                      <a:pos x="41" y="112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230" h="153">
                      <a:moveTo>
                        <a:pt x="77" y="153"/>
                      </a:moveTo>
                      <a:lnTo>
                        <a:pt x="189" y="153"/>
                      </a:lnTo>
                      <a:lnTo>
                        <a:pt x="230" y="77"/>
                      </a:lnTo>
                      <a:lnTo>
                        <a:pt x="112" y="41"/>
                      </a:lnTo>
                      <a:lnTo>
                        <a:pt x="77" y="41"/>
                      </a:lnTo>
                      <a:lnTo>
                        <a:pt x="41" y="0"/>
                      </a:lnTo>
                      <a:lnTo>
                        <a:pt x="0" y="41"/>
                      </a:lnTo>
                      <a:lnTo>
                        <a:pt x="41" y="112"/>
                      </a:lnTo>
                      <a:lnTo>
                        <a:pt x="77" y="153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3" name="Freeform 105">
                  <a:extLst>
                    <a:ext uri="{FF2B5EF4-FFF2-40B4-BE49-F238E27FC236}">
                      <a16:creationId xmlns:a16="http://schemas.microsoft.com/office/drawing/2014/main" id="{06A54C7E-A0E5-47EC-A6E2-1F958E36F4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8009" y="6706014"/>
                  <a:ext cx="44194" cy="18941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83" y="0"/>
                    </a:cxn>
                    <a:cxn ang="0">
                      <a:pos x="83" y="36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83" h="36">
                      <a:moveTo>
                        <a:pt x="0" y="36"/>
                      </a:moveTo>
                      <a:lnTo>
                        <a:pt x="83" y="0"/>
                      </a:lnTo>
                      <a:lnTo>
                        <a:pt x="83" y="36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4" name="Freeform 106">
                  <a:extLst>
                    <a:ext uri="{FF2B5EF4-FFF2-40B4-BE49-F238E27FC236}">
                      <a16:creationId xmlns:a16="http://schemas.microsoft.com/office/drawing/2014/main" id="{BD201DD1-EB3D-4305-B385-EB58890C96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28009" y="6706014"/>
                  <a:ext cx="44194" cy="18941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83" y="0"/>
                    </a:cxn>
                    <a:cxn ang="0">
                      <a:pos x="83" y="36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83" h="36">
                      <a:moveTo>
                        <a:pt x="0" y="36"/>
                      </a:moveTo>
                      <a:lnTo>
                        <a:pt x="83" y="0"/>
                      </a:lnTo>
                      <a:lnTo>
                        <a:pt x="83" y="36"/>
                      </a:lnTo>
                      <a:lnTo>
                        <a:pt x="0" y="36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5" name="Freeform 107">
                  <a:extLst>
                    <a:ext uri="{FF2B5EF4-FFF2-40B4-BE49-F238E27FC236}">
                      <a16:creationId xmlns:a16="http://schemas.microsoft.com/office/drawing/2014/main" id="{294F46B6-8AA8-4C79-A47A-73D7942D2C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85" y="6649193"/>
                  <a:ext cx="41037" cy="4103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43" y="1"/>
                    </a:cxn>
                    <a:cxn ang="0">
                      <a:pos x="51" y="3"/>
                    </a:cxn>
                    <a:cxn ang="0">
                      <a:pos x="58" y="6"/>
                    </a:cxn>
                    <a:cxn ang="0">
                      <a:pos x="64" y="11"/>
                    </a:cxn>
                    <a:cxn ang="0">
                      <a:pos x="70" y="16"/>
                    </a:cxn>
                    <a:cxn ang="0">
                      <a:pos x="73" y="22"/>
                    </a:cxn>
                    <a:cxn ang="0">
                      <a:pos x="75" y="29"/>
                    </a:cxn>
                    <a:cxn ang="0">
                      <a:pos x="76" y="35"/>
                    </a:cxn>
                    <a:cxn ang="0">
                      <a:pos x="75" y="42"/>
                    </a:cxn>
                    <a:cxn ang="0">
                      <a:pos x="73" y="50"/>
                    </a:cxn>
                    <a:cxn ang="0">
                      <a:pos x="70" y="56"/>
                    </a:cxn>
                    <a:cxn ang="0">
                      <a:pos x="64" y="63"/>
                    </a:cxn>
                    <a:cxn ang="0">
                      <a:pos x="58" y="68"/>
                    </a:cxn>
                    <a:cxn ang="0">
                      <a:pos x="51" y="73"/>
                    </a:cxn>
                    <a:cxn ang="0">
                      <a:pos x="43" y="76"/>
                    </a:cxn>
                    <a:cxn ang="0">
                      <a:pos x="35" y="76"/>
                    </a:cxn>
                    <a:cxn ang="0">
                      <a:pos x="29" y="76"/>
                    </a:cxn>
                    <a:cxn ang="0">
                      <a:pos x="22" y="73"/>
                    </a:cxn>
                    <a:cxn ang="0">
                      <a:pos x="16" y="68"/>
                    </a:cxn>
                    <a:cxn ang="0">
                      <a:pos x="11" y="63"/>
                    </a:cxn>
                    <a:cxn ang="0">
                      <a:pos x="6" y="56"/>
                    </a:cxn>
                    <a:cxn ang="0">
                      <a:pos x="2" y="50"/>
                    </a:cxn>
                    <a:cxn ang="0">
                      <a:pos x="0" y="42"/>
                    </a:cxn>
                    <a:cxn ang="0">
                      <a:pos x="0" y="35"/>
                    </a:cxn>
                    <a:cxn ang="0">
                      <a:pos x="0" y="29"/>
                    </a:cxn>
                    <a:cxn ang="0">
                      <a:pos x="2" y="22"/>
                    </a:cxn>
                    <a:cxn ang="0">
                      <a:pos x="6" y="16"/>
                    </a:cxn>
                    <a:cxn ang="0">
                      <a:pos x="11" y="11"/>
                    </a:cxn>
                    <a:cxn ang="0">
                      <a:pos x="16" y="6"/>
                    </a:cxn>
                    <a:cxn ang="0">
                      <a:pos x="22" y="3"/>
                    </a:cxn>
                    <a:cxn ang="0">
                      <a:pos x="29" y="1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76">
                      <a:moveTo>
                        <a:pt x="35" y="0"/>
                      </a:moveTo>
                      <a:lnTo>
                        <a:pt x="43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4" y="11"/>
                      </a:lnTo>
                      <a:lnTo>
                        <a:pt x="70" y="16"/>
                      </a:lnTo>
                      <a:lnTo>
                        <a:pt x="73" y="22"/>
                      </a:lnTo>
                      <a:lnTo>
                        <a:pt x="75" y="29"/>
                      </a:lnTo>
                      <a:lnTo>
                        <a:pt x="76" y="35"/>
                      </a:lnTo>
                      <a:lnTo>
                        <a:pt x="75" y="42"/>
                      </a:lnTo>
                      <a:lnTo>
                        <a:pt x="73" y="50"/>
                      </a:lnTo>
                      <a:lnTo>
                        <a:pt x="70" y="56"/>
                      </a:lnTo>
                      <a:lnTo>
                        <a:pt x="64" y="63"/>
                      </a:lnTo>
                      <a:lnTo>
                        <a:pt x="58" y="68"/>
                      </a:lnTo>
                      <a:lnTo>
                        <a:pt x="51" y="73"/>
                      </a:lnTo>
                      <a:lnTo>
                        <a:pt x="43" y="76"/>
                      </a:lnTo>
                      <a:lnTo>
                        <a:pt x="35" y="76"/>
                      </a:lnTo>
                      <a:lnTo>
                        <a:pt x="29" y="76"/>
                      </a:lnTo>
                      <a:lnTo>
                        <a:pt x="22" y="73"/>
                      </a:lnTo>
                      <a:lnTo>
                        <a:pt x="16" y="68"/>
                      </a:lnTo>
                      <a:lnTo>
                        <a:pt x="11" y="63"/>
                      </a:lnTo>
                      <a:lnTo>
                        <a:pt x="6" y="56"/>
                      </a:lnTo>
                      <a:lnTo>
                        <a:pt x="2" y="50"/>
                      </a:lnTo>
                      <a:lnTo>
                        <a:pt x="0" y="42"/>
                      </a:lnTo>
                      <a:lnTo>
                        <a:pt x="0" y="35"/>
                      </a:lnTo>
                      <a:lnTo>
                        <a:pt x="0" y="29"/>
                      </a:lnTo>
                      <a:lnTo>
                        <a:pt x="2" y="22"/>
                      </a:lnTo>
                      <a:lnTo>
                        <a:pt x="6" y="16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2" y="3"/>
                      </a:lnTo>
                      <a:lnTo>
                        <a:pt x="29" y="1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6" name="Freeform 108">
                  <a:extLst>
                    <a:ext uri="{FF2B5EF4-FFF2-40B4-BE49-F238E27FC236}">
                      <a16:creationId xmlns:a16="http://schemas.microsoft.com/office/drawing/2014/main" id="{3FA69CE6-846C-4A4C-AFE2-5C5CE5FFC4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3285" y="6649193"/>
                  <a:ext cx="41037" cy="4103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43" y="1"/>
                    </a:cxn>
                    <a:cxn ang="0">
                      <a:pos x="51" y="3"/>
                    </a:cxn>
                    <a:cxn ang="0">
                      <a:pos x="58" y="6"/>
                    </a:cxn>
                    <a:cxn ang="0">
                      <a:pos x="64" y="11"/>
                    </a:cxn>
                    <a:cxn ang="0">
                      <a:pos x="70" y="16"/>
                    </a:cxn>
                    <a:cxn ang="0">
                      <a:pos x="73" y="22"/>
                    </a:cxn>
                    <a:cxn ang="0">
                      <a:pos x="75" y="29"/>
                    </a:cxn>
                    <a:cxn ang="0">
                      <a:pos x="76" y="35"/>
                    </a:cxn>
                    <a:cxn ang="0">
                      <a:pos x="75" y="42"/>
                    </a:cxn>
                    <a:cxn ang="0">
                      <a:pos x="73" y="50"/>
                    </a:cxn>
                    <a:cxn ang="0">
                      <a:pos x="70" y="56"/>
                    </a:cxn>
                    <a:cxn ang="0">
                      <a:pos x="64" y="63"/>
                    </a:cxn>
                    <a:cxn ang="0">
                      <a:pos x="58" y="68"/>
                    </a:cxn>
                    <a:cxn ang="0">
                      <a:pos x="51" y="73"/>
                    </a:cxn>
                    <a:cxn ang="0">
                      <a:pos x="43" y="76"/>
                    </a:cxn>
                    <a:cxn ang="0">
                      <a:pos x="35" y="76"/>
                    </a:cxn>
                    <a:cxn ang="0">
                      <a:pos x="29" y="76"/>
                    </a:cxn>
                    <a:cxn ang="0">
                      <a:pos x="22" y="73"/>
                    </a:cxn>
                    <a:cxn ang="0">
                      <a:pos x="16" y="68"/>
                    </a:cxn>
                    <a:cxn ang="0">
                      <a:pos x="11" y="63"/>
                    </a:cxn>
                    <a:cxn ang="0">
                      <a:pos x="6" y="56"/>
                    </a:cxn>
                    <a:cxn ang="0">
                      <a:pos x="2" y="50"/>
                    </a:cxn>
                    <a:cxn ang="0">
                      <a:pos x="0" y="42"/>
                    </a:cxn>
                    <a:cxn ang="0">
                      <a:pos x="0" y="35"/>
                    </a:cxn>
                    <a:cxn ang="0">
                      <a:pos x="0" y="29"/>
                    </a:cxn>
                    <a:cxn ang="0">
                      <a:pos x="2" y="22"/>
                    </a:cxn>
                    <a:cxn ang="0">
                      <a:pos x="6" y="16"/>
                    </a:cxn>
                    <a:cxn ang="0">
                      <a:pos x="11" y="11"/>
                    </a:cxn>
                    <a:cxn ang="0">
                      <a:pos x="16" y="6"/>
                    </a:cxn>
                    <a:cxn ang="0">
                      <a:pos x="22" y="3"/>
                    </a:cxn>
                    <a:cxn ang="0">
                      <a:pos x="29" y="1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76" h="76">
                      <a:moveTo>
                        <a:pt x="35" y="0"/>
                      </a:moveTo>
                      <a:lnTo>
                        <a:pt x="43" y="1"/>
                      </a:lnTo>
                      <a:lnTo>
                        <a:pt x="51" y="3"/>
                      </a:lnTo>
                      <a:lnTo>
                        <a:pt x="58" y="6"/>
                      </a:lnTo>
                      <a:lnTo>
                        <a:pt x="64" y="11"/>
                      </a:lnTo>
                      <a:lnTo>
                        <a:pt x="70" y="16"/>
                      </a:lnTo>
                      <a:lnTo>
                        <a:pt x="73" y="22"/>
                      </a:lnTo>
                      <a:lnTo>
                        <a:pt x="75" y="29"/>
                      </a:lnTo>
                      <a:lnTo>
                        <a:pt x="76" y="35"/>
                      </a:lnTo>
                      <a:lnTo>
                        <a:pt x="75" y="42"/>
                      </a:lnTo>
                      <a:lnTo>
                        <a:pt x="73" y="50"/>
                      </a:lnTo>
                      <a:lnTo>
                        <a:pt x="70" y="56"/>
                      </a:lnTo>
                      <a:lnTo>
                        <a:pt x="64" y="63"/>
                      </a:lnTo>
                      <a:lnTo>
                        <a:pt x="58" y="68"/>
                      </a:lnTo>
                      <a:lnTo>
                        <a:pt x="51" y="73"/>
                      </a:lnTo>
                      <a:lnTo>
                        <a:pt x="43" y="76"/>
                      </a:lnTo>
                      <a:lnTo>
                        <a:pt x="35" y="76"/>
                      </a:lnTo>
                      <a:lnTo>
                        <a:pt x="29" y="76"/>
                      </a:lnTo>
                      <a:lnTo>
                        <a:pt x="22" y="73"/>
                      </a:lnTo>
                      <a:lnTo>
                        <a:pt x="16" y="68"/>
                      </a:lnTo>
                      <a:lnTo>
                        <a:pt x="11" y="63"/>
                      </a:lnTo>
                      <a:lnTo>
                        <a:pt x="6" y="56"/>
                      </a:lnTo>
                      <a:lnTo>
                        <a:pt x="2" y="50"/>
                      </a:lnTo>
                      <a:lnTo>
                        <a:pt x="0" y="42"/>
                      </a:lnTo>
                      <a:lnTo>
                        <a:pt x="0" y="35"/>
                      </a:lnTo>
                      <a:lnTo>
                        <a:pt x="0" y="29"/>
                      </a:lnTo>
                      <a:lnTo>
                        <a:pt x="2" y="22"/>
                      </a:lnTo>
                      <a:lnTo>
                        <a:pt x="6" y="16"/>
                      </a:lnTo>
                      <a:lnTo>
                        <a:pt x="11" y="11"/>
                      </a:lnTo>
                      <a:lnTo>
                        <a:pt x="16" y="6"/>
                      </a:lnTo>
                      <a:lnTo>
                        <a:pt x="22" y="3"/>
                      </a:lnTo>
                      <a:lnTo>
                        <a:pt x="29" y="1"/>
                      </a:lnTo>
                      <a:lnTo>
                        <a:pt x="35" y="0"/>
                      </a:lnTo>
                    </a:path>
                  </a:pathLst>
                </a:custGeom>
                <a:solidFill>
                  <a:srgbClr val="632523"/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7" name="Freeform 109">
                  <a:extLst>
                    <a:ext uri="{FF2B5EF4-FFF2-40B4-BE49-F238E27FC236}">
                      <a16:creationId xmlns:a16="http://schemas.microsoft.com/office/drawing/2014/main" id="{CAC79EFB-8726-450C-82B3-CD6528F861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0151" y="6586059"/>
                  <a:ext cx="97859" cy="41037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153" y="77"/>
                    </a:cxn>
                    <a:cxn ang="0">
                      <a:pos x="188" y="0"/>
                    </a:cxn>
                    <a:cxn ang="0">
                      <a:pos x="41" y="0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88" h="77">
                      <a:moveTo>
                        <a:pt x="0" y="77"/>
                      </a:moveTo>
                      <a:lnTo>
                        <a:pt x="153" y="77"/>
                      </a:lnTo>
                      <a:lnTo>
                        <a:pt x="188" y="0"/>
                      </a:lnTo>
                      <a:lnTo>
                        <a:pt x="41" y="0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8" name="Freeform 110">
                  <a:extLst>
                    <a:ext uri="{FF2B5EF4-FFF2-40B4-BE49-F238E27FC236}">
                      <a16:creationId xmlns:a16="http://schemas.microsoft.com/office/drawing/2014/main" id="{ED46DD8C-2161-4761-980C-BF9BB367CB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30151" y="6586059"/>
                  <a:ext cx="97859" cy="41037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153" y="77"/>
                    </a:cxn>
                    <a:cxn ang="0">
                      <a:pos x="188" y="0"/>
                    </a:cxn>
                    <a:cxn ang="0">
                      <a:pos x="41" y="0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88" h="77">
                      <a:moveTo>
                        <a:pt x="0" y="77"/>
                      </a:moveTo>
                      <a:lnTo>
                        <a:pt x="153" y="77"/>
                      </a:lnTo>
                      <a:lnTo>
                        <a:pt x="188" y="0"/>
                      </a:lnTo>
                      <a:lnTo>
                        <a:pt x="41" y="0"/>
                      </a:lnTo>
                      <a:lnTo>
                        <a:pt x="0" y="77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89" name="Freeform 111">
                  <a:extLst>
                    <a:ext uri="{FF2B5EF4-FFF2-40B4-BE49-F238E27FC236}">
                      <a16:creationId xmlns:a16="http://schemas.microsoft.com/office/drawing/2014/main" id="{F19E5216-CB81-4F60-BA91-DBEF3262AC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307" y="6406125"/>
                  <a:ext cx="101015" cy="59978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78" y="119"/>
                    </a:cxn>
                    <a:cxn ang="0">
                      <a:pos x="155" y="119"/>
                    </a:cxn>
                    <a:cxn ang="0">
                      <a:pos x="196" y="41"/>
                    </a:cxn>
                    <a:cxn ang="0">
                      <a:pos x="119" y="0"/>
                    </a:cxn>
                    <a:cxn ang="0">
                      <a:pos x="43" y="41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96" h="119">
                      <a:moveTo>
                        <a:pt x="0" y="77"/>
                      </a:moveTo>
                      <a:lnTo>
                        <a:pt x="78" y="119"/>
                      </a:lnTo>
                      <a:lnTo>
                        <a:pt x="155" y="119"/>
                      </a:lnTo>
                      <a:lnTo>
                        <a:pt x="196" y="41"/>
                      </a:lnTo>
                      <a:lnTo>
                        <a:pt x="119" y="0"/>
                      </a:lnTo>
                      <a:lnTo>
                        <a:pt x="43" y="41"/>
                      </a:lnTo>
                      <a:lnTo>
                        <a:pt x="0" y="77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0" name="Freeform 112">
                  <a:extLst>
                    <a:ext uri="{FF2B5EF4-FFF2-40B4-BE49-F238E27FC236}">
                      <a16:creationId xmlns:a16="http://schemas.microsoft.com/office/drawing/2014/main" id="{A2A4C446-3591-439B-8289-3D5CFB01CF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10307" y="6406125"/>
                  <a:ext cx="101015" cy="59978"/>
                </a:xfrm>
                <a:custGeom>
                  <a:avLst/>
                  <a:gdLst/>
                  <a:ahLst/>
                  <a:cxnLst>
                    <a:cxn ang="0">
                      <a:pos x="0" y="77"/>
                    </a:cxn>
                    <a:cxn ang="0">
                      <a:pos x="78" y="119"/>
                    </a:cxn>
                    <a:cxn ang="0">
                      <a:pos x="155" y="119"/>
                    </a:cxn>
                    <a:cxn ang="0">
                      <a:pos x="196" y="41"/>
                    </a:cxn>
                    <a:cxn ang="0">
                      <a:pos x="119" y="0"/>
                    </a:cxn>
                    <a:cxn ang="0">
                      <a:pos x="43" y="41"/>
                    </a:cxn>
                    <a:cxn ang="0">
                      <a:pos x="0" y="77"/>
                    </a:cxn>
                  </a:cxnLst>
                  <a:rect l="0" t="0" r="r" b="b"/>
                  <a:pathLst>
                    <a:path w="196" h="119">
                      <a:moveTo>
                        <a:pt x="0" y="77"/>
                      </a:moveTo>
                      <a:lnTo>
                        <a:pt x="78" y="119"/>
                      </a:lnTo>
                      <a:lnTo>
                        <a:pt x="155" y="119"/>
                      </a:lnTo>
                      <a:lnTo>
                        <a:pt x="196" y="41"/>
                      </a:lnTo>
                      <a:lnTo>
                        <a:pt x="119" y="0"/>
                      </a:lnTo>
                      <a:lnTo>
                        <a:pt x="43" y="41"/>
                      </a:lnTo>
                      <a:lnTo>
                        <a:pt x="0" y="77"/>
                      </a:lnTo>
                    </a:path>
                  </a:pathLst>
                </a:custGeom>
                <a:solidFill>
                  <a:srgbClr val="C0504D">
                    <a:lumMod val="50000"/>
                  </a:srgbClr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1" name="Freeform 113">
                  <a:extLst>
                    <a:ext uri="{FF2B5EF4-FFF2-40B4-BE49-F238E27FC236}">
                      <a16:creationId xmlns:a16="http://schemas.microsoft.com/office/drawing/2014/main" id="{7AF575FF-FDC4-447D-A49E-5343ECD04C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389" y="6406125"/>
                  <a:ext cx="37881" cy="59978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1" y="41"/>
                    </a:cxn>
                    <a:cxn ang="0">
                      <a:pos x="71" y="0"/>
                    </a:cxn>
                    <a:cxn ang="0">
                      <a:pos x="0" y="77"/>
                    </a:cxn>
                    <a:cxn ang="0">
                      <a:pos x="0" y="119"/>
                    </a:cxn>
                  </a:cxnLst>
                  <a:rect l="0" t="0" r="r" b="b"/>
                  <a:pathLst>
                    <a:path w="71" h="119">
                      <a:moveTo>
                        <a:pt x="0" y="119"/>
                      </a:moveTo>
                      <a:lnTo>
                        <a:pt x="71" y="41"/>
                      </a:lnTo>
                      <a:lnTo>
                        <a:pt x="71" y="0"/>
                      </a:lnTo>
                      <a:lnTo>
                        <a:pt x="0" y="77"/>
                      </a:lnTo>
                      <a:lnTo>
                        <a:pt x="0" y="119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2" name="Freeform 114">
                  <a:extLst>
                    <a:ext uri="{FF2B5EF4-FFF2-40B4-BE49-F238E27FC236}">
                      <a16:creationId xmlns:a16="http://schemas.microsoft.com/office/drawing/2014/main" id="{5745E625-C386-424C-ADD7-1A47AEDF72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31389" y="6406125"/>
                  <a:ext cx="37881" cy="59978"/>
                </a:xfrm>
                <a:custGeom>
                  <a:avLst/>
                  <a:gdLst/>
                  <a:ahLst/>
                  <a:cxnLst>
                    <a:cxn ang="0">
                      <a:pos x="0" y="119"/>
                    </a:cxn>
                    <a:cxn ang="0">
                      <a:pos x="71" y="41"/>
                    </a:cxn>
                    <a:cxn ang="0">
                      <a:pos x="71" y="0"/>
                    </a:cxn>
                    <a:cxn ang="0">
                      <a:pos x="0" y="77"/>
                    </a:cxn>
                    <a:cxn ang="0">
                      <a:pos x="0" y="119"/>
                    </a:cxn>
                  </a:cxnLst>
                  <a:rect l="0" t="0" r="r" b="b"/>
                  <a:pathLst>
                    <a:path w="71" h="119">
                      <a:moveTo>
                        <a:pt x="0" y="119"/>
                      </a:moveTo>
                      <a:lnTo>
                        <a:pt x="71" y="41"/>
                      </a:lnTo>
                      <a:lnTo>
                        <a:pt x="71" y="0"/>
                      </a:lnTo>
                      <a:lnTo>
                        <a:pt x="0" y="77"/>
                      </a:lnTo>
                      <a:lnTo>
                        <a:pt x="0" y="119"/>
                      </a:lnTo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3" name="Freeform 115">
                  <a:extLst>
                    <a:ext uri="{FF2B5EF4-FFF2-40B4-BE49-F238E27FC236}">
                      <a16:creationId xmlns:a16="http://schemas.microsoft.com/office/drawing/2014/main" id="{DED59956-F92C-4563-A709-D638D5F2A0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2315" y="6503984"/>
                  <a:ext cx="97859" cy="82075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90" y="153"/>
                    </a:cxn>
                    <a:cxn ang="0">
                      <a:pos x="190" y="82"/>
                    </a:cxn>
                    <a:cxn ang="0">
                      <a:pos x="112" y="0"/>
                    </a:cxn>
                    <a:cxn ang="0">
                      <a:pos x="0" y="41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190" h="153">
                      <a:moveTo>
                        <a:pt x="77" y="153"/>
                      </a:moveTo>
                      <a:lnTo>
                        <a:pt x="190" y="153"/>
                      </a:lnTo>
                      <a:lnTo>
                        <a:pt x="190" y="82"/>
                      </a:lnTo>
                      <a:lnTo>
                        <a:pt x="112" y="0"/>
                      </a:lnTo>
                      <a:lnTo>
                        <a:pt x="0" y="41"/>
                      </a:lnTo>
                      <a:lnTo>
                        <a:pt x="77" y="153"/>
                      </a:lnTo>
                      <a:close/>
                    </a:path>
                  </a:pathLst>
                </a:custGeom>
                <a:grpFill/>
                <a:ln w="12700">
                  <a:solidFill>
                    <a:sysClr val="windowText" lastClr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  <p:sp>
              <p:nvSpPr>
                <p:cNvPr id="94" name="Freeform 116">
                  <a:extLst>
                    <a:ext uri="{FF2B5EF4-FFF2-40B4-BE49-F238E27FC236}">
                      <a16:creationId xmlns:a16="http://schemas.microsoft.com/office/drawing/2014/main" id="{D8EC1460-39B8-4EE8-A3F6-422E559ABD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72315" y="6503984"/>
                  <a:ext cx="97859" cy="82075"/>
                </a:xfrm>
                <a:custGeom>
                  <a:avLst/>
                  <a:gdLst/>
                  <a:ahLst/>
                  <a:cxnLst>
                    <a:cxn ang="0">
                      <a:pos x="77" y="153"/>
                    </a:cxn>
                    <a:cxn ang="0">
                      <a:pos x="190" y="153"/>
                    </a:cxn>
                    <a:cxn ang="0">
                      <a:pos x="190" y="82"/>
                    </a:cxn>
                    <a:cxn ang="0">
                      <a:pos x="112" y="0"/>
                    </a:cxn>
                    <a:cxn ang="0">
                      <a:pos x="0" y="41"/>
                    </a:cxn>
                    <a:cxn ang="0">
                      <a:pos x="77" y="153"/>
                    </a:cxn>
                  </a:cxnLst>
                  <a:rect l="0" t="0" r="r" b="b"/>
                  <a:pathLst>
                    <a:path w="190" h="153">
                      <a:moveTo>
                        <a:pt x="77" y="153"/>
                      </a:moveTo>
                      <a:lnTo>
                        <a:pt x="190" y="153"/>
                      </a:lnTo>
                      <a:lnTo>
                        <a:pt x="190" y="82"/>
                      </a:lnTo>
                      <a:lnTo>
                        <a:pt x="112" y="0"/>
                      </a:lnTo>
                      <a:lnTo>
                        <a:pt x="0" y="41"/>
                      </a:lnTo>
                      <a:lnTo>
                        <a:pt x="77" y="153"/>
                      </a:lnTo>
                    </a:path>
                  </a:pathLst>
                </a:custGeom>
                <a:solidFill>
                  <a:srgbClr val="632523"/>
                </a:solidFill>
                <a:ln w="127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marL="0" marR="0" lvl="0" indent="0" algn="ctr" defTabSz="54423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Arial" pitchFamily="34" charset="0"/>
                  </a:endParaRPr>
                </a:p>
              </p:txBody>
            </p:sp>
          </p:grpSp>
          <p:sp>
            <p:nvSpPr>
              <p:cNvPr id="78" name="Rounded Rectangle 182">
                <a:extLst>
                  <a:ext uri="{FF2B5EF4-FFF2-40B4-BE49-F238E27FC236}">
                    <a16:creationId xmlns:a16="http://schemas.microsoft.com/office/drawing/2014/main" id="{993F4840-289B-4FDA-85F0-C7E4F0273FF6}"/>
                  </a:ext>
                </a:extLst>
              </p:cNvPr>
              <p:cNvSpPr/>
              <p:nvPr/>
            </p:nvSpPr>
            <p:spPr>
              <a:xfrm>
                <a:off x="2285999" y="6248389"/>
                <a:ext cx="525517" cy="475395"/>
              </a:xfrm>
              <a:prstGeom prst="roundRect">
                <a:avLst/>
              </a:prstGeom>
              <a:solidFill>
                <a:srgbClr val="C0504D">
                  <a:lumMod val="5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HI</a:t>
                </a:r>
                <a:br>
                  <a:rPr kumimoji="0" lang="en-US" sz="11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</a:br>
                <a:r>
                  <a:rPr kumimoji="0" lang="en-US" sz="11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-0.3%</a:t>
                </a:r>
              </a:p>
            </p:txBody>
          </p:sp>
        </p:grpSp>
        <p:sp>
          <p:nvSpPr>
            <p:cNvPr id="56" name="Freeform 73">
              <a:extLst>
                <a:ext uri="{FF2B5EF4-FFF2-40B4-BE49-F238E27FC236}">
                  <a16:creationId xmlns:a16="http://schemas.microsoft.com/office/drawing/2014/main" id="{22492AE9-6643-45EB-B3B8-BAECA86244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5386" y="4373783"/>
              <a:ext cx="658399" cy="473411"/>
            </a:xfrm>
            <a:custGeom>
              <a:avLst/>
              <a:gdLst/>
              <a:ahLst/>
              <a:cxnLst>
                <a:cxn ang="0">
                  <a:pos x="976" y="1234"/>
                </a:cxn>
                <a:cxn ang="0">
                  <a:pos x="910" y="1217"/>
                </a:cxn>
                <a:cxn ang="0">
                  <a:pos x="880" y="1117"/>
                </a:cxn>
                <a:cxn ang="0">
                  <a:pos x="792" y="1039"/>
                </a:cxn>
                <a:cxn ang="0">
                  <a:pos x="733" y="922"/>
                </a:cxn>
                <a:cxn ang="0">
                  <a:pos x="685" y="863"/>
                </a:cxn>
                <a:cxn ang="0">
                  <a:pos x="591" y="792"/>
                </a:cxn>
                <a:cxn ang="0">
                  <a:pos x="556" y="744"/>
                </a:cxn>
                <a:cxn ang="0">
                  <a:pos x="520" y="691"/>
                </a:cxn>
                <a:cxn ang="0">
                  <a:pos x="360" y="579"/>
                </a:cxn>
                <a:cxn ang="0">
                  <a:pos x="302" y="532"/>
                </a:cxn>
                <a:cxn ang="0">
                  <a:pos x="231" y="425"/>
                </a:cxn>
                <a:cxn ang="0">
                  <a:pos x="183" y="372"/>
                </a:cxn>
                <a:cxn ang="0">
                  <a:pos x="25" y="313"/>
                </a:cxn>
                <a:cxn ang="0">
                  <a:pos x="30" y="225"/>
                </a:cxn>
                <a:cxn ang="0">
                  <a:pos x="71" y="184"/>
                </a:cxn>
                <a:cxn ang="0">
                  <a:pos x="66" y="166"/>
                </a:cxn>
                <a:cxn ang="0">
                  <a:pos x="195" y="118"/>
                </a:cxn>
                <a:cxn ang="0">
                  <a:pos x="284" y="59"/>
                </a:cxn>
                <a:cxn ang="0">
                  <a:pos x="302" y="47"/>
                </a:cxn>
                <a:cxn ang="0">
                  <a:pos x="733" y="6"/>
                </a:cxn>
                <a:cxn ang="0">
                  <a:pos x="738" y="35"/>
                </a:cxn>
                <a:cxn ang="0">
                  <a:pos x="839" y="70"/>
                </a:cxn>
                <a:cxn ang="0">
                  <a:pos x="1212" y="77"/>
                </a:cxn>
                <a:cxn ang="0">
                  <a:pos x="1631" y="379"/>
                </a:cxn>
                <a:cxn ang="0">
                  <a:pos x="1565" y="443"/>
                </a:cxn>
                <a:cxn ang="0">
                  <a:pos x="1496" y="555"/>
                </a:cxn>
                <a:cxn ang="0">
                  <a:pos x="1483" y="644"/>
                </a:cxn>
                <a:cxn ang="0">
                  <a:pos x="1471" y="697"/>
                </a:cxn>
                <a:cxn ang="0">
                  <a:pos x="1436" y="721"/>
                </a:cxn>
                <a:cxn ang="0">
                  <a:pos x="1395" y="762"/>
                </a:cxn>
                <a:cxn ang="0">
                  <a:pos x="1354" y="828"/>
                </a:cxn>
                <a:cxn ang="0">
                  <a:pos x="1271" y="910"/>
                </a:cxn>
                <a:cxn ang="0">
                  <a:pos x="1205" y="963"/>
                </a:cxn>
                <a:cxn ang="0">
                  <a:pos x="1159" y="1004"/>
                </a:cxn>
                <a:cxn ang="0">
                  <a:pos x="1105" y="1028"/>
                </a:cxn>
                <a:cxn ang="0">
                  <a:pos x="1099" y="1057"/>
                </a:cxn>
                <a:cxn ang="0">
                  <a:pos x="1081" y="1092"/>
                </a:cxn>
                <a:cxn ang="0">
                  <a:pos x="1029" y="1117"/>
                </a:cxn>
                <a:cxn ang="0">
                  <a:pos x="1022" y="1128"/>
                </a:cxn>
                <a:cxn ang="0">
                  <a:pos x="1034" y="1146"/>
                </a:cxn>
                <a:cxn ang="0">
                  <a:pos x="1040" y="1163"/>
                </a:cxn>
                <a:cxn ang="0">
                  <a:pos x="999" y="1206"/>
                </a:cxn>
                <a:cxn ang="0">
                  <a:pos x="987" y="1234"/>
                </a:cxn>
              </a:cxnLst>
              <a:rect l="0" t="0" r="r" b="b"/>
              <a:pathLst>
                <a:path w="1649" h="1234">
                  <a:moveTo>
                    <a:pt x="987" y="1234"/>
                  </a:moveTo>
                  <a:lnTo>
                    <a:pt x="976" y="1234"/>
                  </a:lnTo>
                  <a:lnTo>
                    <a:pt x="928" y="1229"/>
                  </a:lnTo>
                  <a:lnTo>
                    <a:pt x="910" y="1217"/>
                  </a:lnTo>
                  <a:lnTo>
                    <a:pt x="905" y="1199"/>
                  </a:lnTo>
                  <a:lnTo>
                    <a:pt x="880" y="1117"/>
                  </a:lnTo>
                  <a:lnTo>
                    <a:pt x="839" y="1064"/>
                  </a:lnTo>
                  <a:lnTo>
                    <a:pt x="792" y="1039"/>
                  </a:lnTo>
                  <a:lnTo>
                    <a:pt x="763" y="957"/>
                  </a:lnTo>
                  <a:lnTo>
                    <a:pt x="733" y="922"/>
                  </a:lnTo>
                  <a:lnTo>
                    <a:pt x="715" y="874"/>
                  </a:lnTo>
                  <a:lnTo>
                    <a:pt x="685" y="863"/>
                  </a:lnTo>
                  <a:lnTo>
                    <a:pt x="632" y="839"/>
                  </a:lnTo>
                  <a:lnTo>
                    <a:pt x="591" y="792"/>
                  </a:lnTo>
                  <a:lnTo>
                    <a:pt x="556" y="768"/>
                  </a:lnTo>
                  <a:lnTo>
                    <a:pt x="556" y="744"/>
                  </a:lnTo>
                  <a:lnTo>
                    <a:pt x="538" y="709"/>
                  </a:lnTo>
                  <a:lnTo>
                    <a:pt x="520" y="691"/>
                  </a:lnTo>
                  <a:lnTo>
                    <a:pt x="467" y="673"/>
                  </a:lnTo>
                  <a:lnTo>
                    <a:pt x="360" y="579"/>
                  </a:lnTo>
                  <a:lnTo>
                    <a:pt x="314" y="562"/>
                  </a:lnTo>
                  <a:lnTo>
                    <a:pt x="302" y="532"/>
                  </a:lnTo>
                  <a:lnTo>
                    <a:pt x="261" y="491"/>
                  </a:lnTo>
                  <a:lnTo>
                    <a:pt x="231" y="425"/>
                  </a:lnTo>
                  <a:lnTo>
                    <a:pt x="195" y="390"/>
                  </a:lnTo>
                  <a:lnTo>
                    <a:pt x="183" y="372"/>
                  </a:lnTo>
                  <a:lnTo>
                    <a:pt x="119" y="361"/>
                  </a:lnTo>
                  <a:lnTo>
                    <a:pt x="25" y="313"/>
                  </a:lnTo>
                  <a:lnTo>
                    <a:pt x="0" y="290"/>
                  </a:lnTo>
                  <a:lnTo>
                    <a:pt x="30" y="225"/>
                  </a:lnTo>
                  <a:lnTo>
                    <a:pt x="53" y="207"/>
                  </a:lnTo>
                  <a:lnTo>
                    <a:pt x="71" y="184"/>
                  </a:lnTo>
                  <a:lnTo>
                    <a:pt x="71" y="171"/>
                  </a:lnTo>
                  <a:lnTo>
                    <a:pt x="66" y="166"/>
                  </a:lnTo>
                  <a:lnTo>
                    <a:pt x="165" y="118"/>
                  </a:lnTo>
                  <a:lnTo>
                    <a:pt x="195" y="118"/>
                  </a:lnTo>
                  <a:lnTo>
                    <a:pt x="195" y="100"/>
                  </a:lnTo>
                  <a:lnTo>
                    <a:pt x="284" y="59"/>
                  </a:lnTo>
                  <a:lnTo>
                    <a:pt x="290" y="42"/>
                  </a:lnTo>
                  <a:lnTo>
                    <a:pt x="302" y="47"/>
                  </a:lnTo>
                  <a:lnTo>
                    <a:pt x="733" y="0"/>
                  </a:lnTo>
                  <a:lnTo>
                    <a:pt x="733" y="6"/>
                  </a:lnTo>
                  <a:lnTo>
                    <a:pt x="727" y="24"/>
                  </a:lnTo>
                  <a:lnTo>
                    <a:pt x="738" y="35"/>
                  </a:lnTo>
                  <a:lnTo>
                    <a:pt x="774" y="17"/>
                  </a:lnTo>
                  <a:lnTo>
                    <a:pt x="839" y="70"/>
                  </a:lnTo>
                  <a:lnTo>
                    <a:pt x="845" y="124"/>
                  </a:lnTo>
                  <a:lnTo>
                    <a:pt x="1212" y="77"/>
                  </a:lnTo>
                  <a:lnTo>
                    <a:pt x="1649" y="366"/>
                  </a:lnTo>
                  <a:lnTo>
                    <a:pt x="1631" y="379"/>
                  </a:lnTo>
                  <a:lnTo>
                    <a:pt x="1595" y="402"/>
                  </a:lnTo>
                  <a:lnTo>
                    <a:pt x="1565" y="443"/>
                  </a:lnTo>
                  <a:lnTo>
                    <a:pt x="1513" y="526"/>
                  </a:lnTo>
                  <a:lnTo>
                    <a:pt x="1496" y="555"/>
                  </a:lnTo>
                  <a:lnTo>
                    <a:pt x="1478" y="603"/>
                  </a:lnTo>
                  <a:lnTo>
                    <a:pt x="1483" y="644"/>
                  </a:lnTo>
                  <a:lnTo>
                    <a:pt x="1483" y="686"/>
                  </a:lnTo>
                  <a:lnTo>
                    <a:pt x="1471" y="697"/>
                  </a:lnTo>
                  <a:lnTo>
                    <a:pt x="1460" y="714"/>
                  </a:lnTo>
                  <a:lnTo>
                    <a:pt x="1436" y="721"/>
                  </a:lnTo>
                  <a:lnTo>
                    <a:pt x="1418" y="739"/>
                  </a:lnTo>
                  <a:lnTo>
                    <a:pt x="1395" y="762"/>
                  </a:lnTo>
                  <a:lnTo>
                    <a:pt x="1371" y="798"/>
                  </a:lnTo>
                  <a:lnTo>
                    <a:pt x="1354" y="828"/>
                  </a:lnTo>
                  <a:lnTo>
                    <a:pt x="1300" y="863"/>
                  </a:lnTo>
                  <a:lnTo>
                    <a:pt x="1271" y="910"/>
                  </a:lnTo>
                  <a:lnTo>
                    <a:pt x="1241" y="939"/>
                  </a:lnTo>
                  <a:lnTo>
                    <a:pt x="1205" y="963"/>
                  </a:lnTo>
                  <a:lnTo>
                    <a:pt x="1182" y="986"/>
                  </a:lnTo>
                  <a:lnTo>
                    <a:pt x="1159" y="1004"/>
                  </a:lnTo>
                  <a:lnTo>
                    <a:pt x="1129" y="1022"/>
                  </a:lnTo>
                  <a:lnTo>
                    <a:pt x="1105" y="1028"/>
                  </a:lnTo>
                  <a:lnTo>
                    <a:pt x="1099" y="1046"/>
                  </a:lnTo>
                  <a:lnTo>
                    <a:pt x="1099" y="1057"/>
                  </a:lnTo>
                  <a:lnTo>
                    <a:pt x="1093" y="1064"/>
                  </a:lnTo>
                  <a:lnTo>
                    <a:pt x="1081" y="1092"/>
                  </a:lnTo>
                  <a:lnTo>
                    <a:pt x="1052" y="1117"/>
                  </a:lnTo>
                  <a:lnTo>
                    <a:pt x="1029" y="1117"/>
                  </a:lnTo>
                  <a:lnTo>
                    <a:pt x="1022" y="1122"/>
                  </a:lnTo>
                  <a:lnTo>
                    <a:pt x="1022" y="1128"/>
                  </a:lnTo>
                  <a:lnTo>
                    <a:pt x="1029" y="1140"/>
                  </a:lnTo>
                  <a:lnTo>
                    <a:pt x="1034" y="1146"/>
                  </a:lnTo>
                  <a:lnTo>
                    <a:pt x="1047" y="1146"/>
                  </a:lnTo>
                  <a:lnTo>
                    <a:pt x="1040" y="1163"/>
                  </a:lnTo>
                  <a:lnTo>
                    <a:pt x="1029" y="1176"/>
                  </a:lnTo>
                  <a:lnTo>
                    <a:pt x="999" y="1206"/>
                  </a:lnTo>
                  <a:lnTo>
                    <a:pt x="987" y="1223"/>
                  </a:lnTo>
                  <a:lnTo>
                    <a:pt x="987" y="1234"/>
                  </a:lnTo>
                  <a:close/>
                </a:path>
              </a:pathLst>
            </a:custGeom>
            <a:solidFill>
              <a:srgbClr val="336600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Arial" pitchFamily="34" charset="0"/>
                </a:rPr>
                <a:t>1.7%</a:t>
              </a:r>
            </a:p>
          </p:txBody>
        </p:sp>
        <p:sp>
          <p:nvSpPr>
            <p:cNvPr id="57" name="Rounded Rectangle 174">
              <a:extLst>
                <a:ext uri="{FF2B5EF4-FFF2-40B4-BE49-F238E27FC236}">
                  <a16:creationId xmlns:a16="http://schemas.microsoft.com/office/drawing/2014/main" id="{ADEF6490-1B7F-41F5-A55A-04661EBB03E5}"/>
                </a:ext>
              </a:extLst>
            </p:cNvPr>
            <p:cNvSpPr/>
            <p:nvPr/>
          </p:nvSpPr>
          <p:spPr>
            <a:xfrm>
              <a:off x="7848600" y="2728356"/>
              <a:ext cx="411480" cy="352590"/>
            </a:xfrm>
            <a:prstGeom prst="roundRect">
              <a:avLst/>
            </a:prstGeom>
            <a:solidFill>
              <a:srgbClr val="DA9694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VT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0.05%</a:t>
              </a:r>
            </a:p>
          </p:txBody>
        </p:sp>
        <p:sp>
          <p:nvSpPr>
            <p:cNvPr id="58" name="Rounded Rectangle 175">
              <a:extLst>
                <a:ext uri="{FF2B5EF4-FFF2-40B4-BE49-F238E27FC236}">
                  <a16:creationId xmlns:a16="http://schemas.microsoft.com/office/drawing/2014/main" id="{7449F2D0-235A-4C92-87E5-137170076C17}"/>
                </a:ext>
              </a:extLst>
            </p:cNvPr>
            <p:cNvSpPr/>
            <p:nvPr/>
          </p:nvSpPr>
          <p:spPr>
            <a:xfrm>
              <a:off x="7315200" y="3657600"/>
              <a:ext cx="411480" cy="365760"/>
            </a:xfrm>
            <a:prstGeom prst="roundRect">
              <a:avLst/>
            </a:prstGeom>
            <a:solidFill>
              <a:srgbClr val="DA9694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CT</a:t>
              </a:r>
              <a:b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 Narrow" panose="020B0606020202030204" pitchFamily="34" charset="0"/>
                  <a:cs typeface="Arial" pitchFamily="34" charset="0"/>
                </a:rPr>
                <a:t>0.2%</a:t>
              </a:r>
            </a:p>
          </p:txBody>
        </p:sp>
        <p:sp>
          <p:nvSpPr>
            <p:cNvPr id="59" name="Rounded Rectangle 176">
              <a:extLst>
                <a:ext uri="{FF2B5EF4-FFF2-40B4-BE49-F238E27FC236}">
                  <a16:creationId xmlns:a16="http://schemas.microsoft.com/office/drawing/2014/main" id="{6053DEBB-A7ED-403B-AD69-5945D2194DB6}"/>
                </a:ext>
              </a:extLst>
            </p:cNvPr>
            <p:cNvSpPr/>
            <p:nvPr/>
          </p:nvSpPr>
          <p:spPr>
            <a:xfrm>
              <a:off x="7848600" y="3657600"/>
              <a:ext cx="411480" cy="365760"/>
            </a:xfrm>
            <a:prstGeom prst="roundRect">
              <a:avLst/>
            </a:prstGeom>
            <a:solidFill>
              <a:srgbClr val="DA9694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RI</a:t>
              </a:r>
              <a:b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0.2%</a:t>
              </a:r>
            </a:p>
          </p:txBody>
        </p:sp>
        <p:sp>
          <p:nvSpPr>
            <p:cNvPr id="60" name="Rounded Rectangle 178">
              <a:extLst>
                <a:ext uri="{FF2B5EF4-FFF2-40B4-BE49-F238E27FC236}">
                  <a16:creationId xmlns:a16="http://schemas.microsoft.com/office/drawing/2014/main" id="{AECDAC69-CC89-494A-902A-94B9B0ADE922}"/>
                </a:ext>
              </a:extLst>
            </p:cNvPr>
            <p:cNvSpPr/>
            <p:nvPr/>
          </p:nvSpPr>
          <p:spPr>
            <a:xfrm>
              <a:off x="7315200" y="4114800"/>
              <a:ext cx="411480" cy="365760"/>
            </a:xfrm>
            <a:prstGeom prst="roundRect">
              <a:avLst/>
            </a:prstGeom>
            <a:solidFill>
              <a:srgbClr val="C4D79B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DE</a:t>
              </a:r>
              <a:b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1.2%</a:t>
              </a:r>
            </a:p>
          </p:txBody>
        </p:sp>
        <p:sp>
          <p:nvSpPr>
            <p:cNvPr id="61" name="Rounded Rectangle 179">
              <a:extLst>
                <a:ext uri="{FF2B5EF4-FFF2-40B4-BE49-F238E27FC236}">
                  <a16:creationId xmlns:a16="http://schemas.microsoft.com/office/drawing/2014/main" id="{3344230D-B0EB-411A-B0C3-1B074803F6CE}"/>
                </a:ext>
              </a:extLst>
            </p:cNvPr>
            <p:cNvSpPr/>
            <p:nvPr/>
          </p:nvSpPr>
          <p:spPr>
            <a:xfrm>
              <a:off x="7848600" y="4114800"/>
              <a:ext cx="411480" cy="365760"/>
            </a:xfrm>
            <a:prstGeom prst="roundRect">
              <a:avLst/>
            </a:prstGeom>
            <a:solidFill>
              <a:srgbClr val="DA9694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NJ</a:t>
              </a:r>
              <a:br>
                <a:rPr kumimoji="0" lang="en-US" sz="105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</a:br>
              <a:r>
                <a:rPr kumimoji="0" lang="en-US" sz="105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0.3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%</a:t>
              </a:r>
            </a:p>
          </p:txBody>
        </p:sp>
        <p:sp>
          <p:nvSpPr>
            <p:cNvPr id="62" name="Rounded Rectangle 180">
              <a:extLst>
                <a:ext uri="{FF2B5EF4-FFF2-40B4-BE49-F238E27FC236}">
                  <a16:creationId xmlns:a16="http://schemas.microsoft.com/office/drawing/2014/main" id="{76DF38A2-03FE-4231-802E-BCB6494D2840}"/>
                </a:ext>
              </a:extLst>
            </p:cNvPr>
            <p:cNvSpPr/>
            <p:nvPr/>
          </p:nvSpPr>
          <p:spPr>
            <a:xfrm>
              <a:off x="7315200" y="4572000"/>
              <a:ext cx="411480" cy="365760"/>
            </a:xfrm>
            <a:prstGeom prst="roundRect">
              <a:avLst/>
            </a:prstGeom>
            <a:solidFill>
              <a:srgbClr val="DA9694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MD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0.3%</a:t>
              </a:r>
            </a:p>
          </p:txBody>
        </p:sp>
        <p:sp>
          <p:nvSpPr>
            <p:cNvPr id="63" name="Rounded Rectangle 149">
              <a:extLst>
                <a:ext uri="{FF2B5EF4-FFF2-40B4-BE49-F238E27FC236}">
                  <a16:creationId xmlns:a16="http://schemas.microsoft.com/office/drawing/2014/main" id="{E60860BB-99D6-43BB-9A47-74E752D402CF}"/>
                </a:ext>
              </a:extLst>
            </p:cNvPr>
            <p:cNvSpPr/>
            <p:nvPr/>
          </p:nvSpPr>
          <p:spPr>
            <a:xfrm>
              <a:off x="7848600" y="4572000"/>
              <a:ext cx="411480" cy="365760"/>
            </a:xfrm>
            <a:prstGeom prst="roundRect">
              <a:avLst/>
            </a:prstGeom>
            <a:solidFill>
              <a:srgbClr val="C4D79B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DC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1.2%</a:t>
              </a:r>
            </a:p>
          </p:txBody>
        </p:sp>
        <p:grpSp>
          <p:nvGrpSpPr>
            <p:cNvPr id="64" name="Group 135">
              <a:extLst>
                <a:ext uri="{FF2B5EF4-FFF2-40B4-BE49-F238E27FC236}">
                  <a16:creationId xmlns:a16="http://schemas.microsoft.com/office/drawing/2014/main" id="{6D4B4CC6-A259-4E04-B8F2-145E851A7774}"/>
                </a:ext>
              </a:extLst>
            </p:cNvPr>
            <p:cNvGrpSpPr/>
            <p:nvPr/>
          </p:nvGrpSpPr>
          <p:grpSpPr>
            <a:xfrm>
              <a:off x="7235434" y="2286000"/>
              <a:ext cx="1024646" cy="719764"/>
              <a:chOff x="7235434" y="2286000"/>
              <a:chExt cx="1024646" cy="719764"/>
            </a:xfrm>
            <a:solidFill>
              <a:srgbClr val="C0504D">
                <a:lumMod val="60000"/>
                <a:lumOff val="40000"/>
              </a:srgbClr>
            </a:solidFill>
          </p:grpSpPr>
          <p:sp>
            <p:nvSpPr>
              <p:cNvPr id="75" name="Freeform 94">
                <a:extLst>
                  <a:ext uri="{FF2B5EF4-FFF2-40B4-BE49-F238E27FC236}">
                    <a16:creationId xmlns:a16="http://schemas.microsoft.com/office/drawing/2014/main" id="{D54232C8-3EA1-4A85-95CA-6D58BEDCD6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5434" y="2578766"/>
                <a:ext cx="205824" cy="426998"/>
              </a:xfrm>
              <a:custGeom>
                <a:avLst/>
                <a:gdLst/>
                <a:ahLst/>
                <a:cxnLst>
                  <a:cxn ang="0">
                    <a:pos x="507" y="946"/>
                  </a:cxn>
                  <a:cxn ang="0">
                    <a:pos x="490" y="933"/>
                  </a:cxn>
                  <a:cxn ang="0">
                    <a:pos x="466" y="939"/>
                  </a:cxn>
                  <a:cxn ang="0">
                    <a:pos x="442" y="981"/>
                  </a:cxn>
                  <a:cxn ang="0">
                    <a:pos x="413" y="987"/>
                  </a:cxn>
                  <a:cxn ang="0">
                    <a:pos x="419" y="1017"/>
                  </a:cxn>
                  <a:cxn ang="0">
                    <a:pos x="413" y="1022"/>
                  </a:cxn>
                  <a:cxn ang="0">
                    <a:pos x="407" y="1017"/>
                  </a:cxn>
                  <a:cxn ang="0">
                    <a:pos x="395" y="1022"/>
                  </a:cxn>
                  <a:cxn ang="0">
                    <a:pos x="389" y="1034"/>
                  </a:cxn>
                  <a:cxn ang="0">
                    <a:pos x="46" y="1111"/>
                  </a:cxn>
                  <a:cxn ang="0">
                    <a:pos x="41" y="1093"/>
                  </a:cxn>
                  <a:cxn ang="0">
                    <a:pos x="17" y="1070"/>
                  </a:cxn>
                  <a:cxn ang="0">
                    <a:pos x="17" y="1028"/>
                  </a:cxn>
                  <a:cxn ang="0">
                    <a:pos x="29" y="1010"/>
                  </a:cxn>
                  <a:cxn ang="0">
                    <a:pos x="17" y="974"/>
                  </a:cxn>
                  <a:cxn ang="0">
                    <a:pos x="0" y="809"/>
                  </a:cxn>
                  <a:cxn ang="0">
                    <a:pos x="0" y="756"/>
                  </a:cxn>
                  <a:cxn ang="0">
                    <a:pos x="23" y="667"/>
                  </a:cxn>
                  <a:cxn ang="0">
                    <a:pos x="35" y="603"/>
                  </a:cxn>
                  <a:cxn ang="0">
                    <a:pos x="41" y="555"/>
                  </a:cxn>
                  <a:cxn ang="0">
                    <a:pos x="23" y="520"/>
                  </a:cxn>
                  <a:cxn ang="0">
                    <a:pos x="23" y="484"/>
                  </a:cxn>
                  <a:cxn ang="0">
                    <a:pos x="35" y="461"/>
                  </a:cxn>
                  <a:cxn ang="0">
                    <a:pos x="100" y="408"/>
                  </a:cxn>
                  <a:cxn ang="0">
                    <a:pos x="129" y="319"/>
                  </a:cxn>
                  <a:cxn ang="0">
                    <a:pos x="100" y="266"/>
                  </a:cxn>
                  <a:cxn ang="0">
                    <a:pos x="94" y="243"/>
                  </a:cxn>
                  <a:cxn ang="0">
                    <a:pos x="106" y="225"/>
                  </a:cxn>
                  <a:cxn ang="0">
                    <a:pos x="100" y="207"/>
                  </a:cxn>
                  <a:cxn ang="0">
                    <a:pos x="88" y="148"/>
                  </a:cxn>
                  <a:cxn ang="0">
                    <a:pos x="100" y="77"/>
                  </a:cxn>
                  <a:cxn ang="0">
                    <a:pos x="82" y="48"/>
                  </a:cxn>
                  <a:cxn ang="0">
                    <a:pos x="88" y="41"/>
                  </a:cxn>
                  <a:cxn ang="0">
                    <a:pos x="112" y="41"/>
                  </a:cxn>
                  <a:cxn ang="0">
                    <a:pos x="124" y="12"/>
                  </a:cxn>
                  <a:cxn ang="0">
                    <a:pos x="142" y="23"/>
                  </a:cxn>
                  <a:cxn ang="0">
                    <a:pos x="159" y="18"/>
                  </a:cxn>
                  <a:cxn ang="0">
                    <a:pos x="177" y="0"/>
                  </a:cxn>
                  <a:cxn ang="0">
                    <a:pos x="401" y="685"/>
                  </a:cxn>
                  <a:cxn ang="0">
                    <a:pos x="407" y="697"/>
                  </a:cxn>
                  <a:cxn ang="0">
                    <a:pos x="407" y="727"/>
                  </a:cxn>
                  <a:cxn ang="0">
                    <a:pos x="407" y="738"/>
                  </a:cxn>
                  <a:cxn ang="0">
                    <a:pos x="466" y="786"/>
                  </a:cxn>
                  <a:cxn ang="0">
                    <a:pos x="478" y="786"/>
                  </a:cxn>
                  <a:cxn ang="0">
                    <a:pos x="484" y="809"/>
                  </a:cxn>
                  <a:cxn ang="0">
                    <a:pos x="484" y="821"/>
                  </a:cxn>
                  <a:cxn ang="0">
                    <a:pos x="513" y="880"/>
                  </a:cxn>
                  <a:cxn ang="0">
                    <a:pos x="513" y="892"/>
                  </a:cxn>
                  <a:cxn ang="0">
                    <a:pos x="507" y="916"/>
                  </a:cxn>
                  <a:cxn ang="0">
                    <a:pos x="507" y="946"/>
                  </a:cxn>
                </a:cxnLst>
                <a:rect l="0" t="0" r="r" b="b"/>
                <a:pathLst>
                  <a:path w="513" h="1111">
                    <a:moveTo>
                      <a:pt x="507" y="946"/>
                    </a:moveTo>
                    <a:lnTo>
                      <a:pt x="490" y="933"/>
                    </a:lnTo>
                    <a:lnTo>
                      <a:pt x="466" y="939"/>
                    </a:lnTo>
                    <a:lnTo>
                      <a:pt x="442" y="981"/>
                    </a:lnTo>
                    <a:lnTo>
                      <a:pt x="413" y="987"/>
                    </a:lnTo>
                    <a:lnTo>
                      <a:pt x="419" y="1017"/>
                    </a:lnTo>
                    <a:lnTo>
                      <a:pt x="413" y="1022"/>
                    </a:lnTo>
                    <a:lnTo>
                      <a:pt x="407" y="1017"/>
                    </a:lnTo>
                    <a:lnTo>
                      <a:pt x="395" y="1022"/>
                    </a:lnTo>
                    <a:lnTo>
                      <a:pt x="389" y="1034"/>
                    </a:lnTo>
                    <a:lnTo>
                      <a:pt x="46" y="1111"/>
                    </a:lnTo>
                    <a:lnTo>
                      <a:pt x="41" y="1093"/>
                    </a:lnTo>
                    <a:lnTo>
                      <a:pt x="17" y="1070"/>
                    </a:lnTo>
                    <a:lnTo>
                      <a:pt x="17" y="1028"/>
                    </a:lnTo>
                    <a:lnTo>
                      <a:pt x="29" y="1010"/>
                    </a:lnTo>
                    <a:lnTo>
                      <a:pt x="17" y="974"/>
                    </a:lnTo>
                    <a:lnTo>
                      <a:pt x="0" y="809"/>
                    </a:lnTo>
                    <a:lnTo>
                      <a:pt x="0" y="756"/>
                    </a:lnTo>
                    <a:lnTo>
                      <a:pt x="23" y="667"/>
                    </a:lnTo>
                    <a:lnTo>
                      <a:pt x="35" y="603"/>
                    </a:lnTo>
                    <a:lnTo>
                      <a:pt x="41" y="555"/>
                    </a:lnTo>
                    <a:lnTo>
                      <a:pt x="23" y="520"/>
                    </a:lnTo>
                    <a:lnTo>
                      <a:pt x="23" y="484"/>
                    </a:lnTo>
                    <a:lnTo>
                      <a:pt x="35" y="461"/>
                    </a:lnTo>
                    <a:lnTo>
                      <a:pt x="100" y="408"/>
                    </a:lnTo>
                    <a:lnTo>
                      <a:pt x="129" y="319"/>
                    </a:lnTo>
                    <a:lnTo>
                      <a:pt x="100" y="266"/>
                    </a:lnTo>
                    <a:lnTo>
                      <a:pt x="94" y="243"/>
                    </a:lnTo>
                    <a:lnTo>
                      <a:pt x="106" y="225"/>
                    </a:lnTo>
                    <a:lnTo>
                      <a:pt x="100" y="207"/>
                    </a:lnTo>
                    <a:lnTo>
                      <a:pt x="88" y="148"/>
                    </a:lnTo>
                    <a:lnTo>
                      <a:pt x="100" y="77"/>
                    </a:lnTo>
                    <a:lnTo>
                      <a:pt x="82" y="48"/>
                    </a:lnTo>
                    <a:lnTo>
                      <a:pt x="88" y="41"/>
                    </a:lnTo>
                    <a:lnTo>
                      <a:pt x="112" y="41"/>
                    </a:lnTo>
                    <a:lnTo>
                      <a:pt x="124" y="12"/>
                    </a:lnTo>
                    <a:lnTo>
                      <a:pt x="142" y="23"/>
                    </a:lnTo>
                    <a:lnTo>
                      <a:pt x="159" y="18"/>
                    </a:lnTo>
                    <a:lnTo>
                      <a:pt x="177" y="0"/>
                    </a:lnTo>
                    <a:lnTo>
                      <a:pt x="401" y="685"/>
                    </a:lnTo>
                    <a:lnTo>
                      <a:pt x="407" y="697"/>
                    </a:lnTo>
                    <a:lnTo>
                      <a:pt x="407" y="727"/>
                    </a:lnTo>
                    <a:lnTo>
                      <a:pt x="407" y="738"/>
                    </a:lnTo>
                    <a:lnTo>
                      <a:pt x="466" y="786"/>
                    </a:lnTo>
                    <a:lnTo>
                      <a:pt x="478" y="786"/>
                    </a:lnTo>
                    <a:lnTo>
                      <a:pt x="484" y="809"/>
                    </a:lnTo>
                    <a:lnTo>
                      <a:pt x="484" y="821"/>
                    </a:lnTo>
                    <a:lnTo>
                      <a:pt x="513" y="880"/>
                    </a:lnTo>
                    <a:lnTo>
                      <a:pt x="513" y="892"/>
                    </a:lnTo>
                    <a:lnTo>
                      <a:pt x="507" y="916"/>
                    </a:lnTo>
                    <a:lnTo>
                      <a:pt x="507" y="946"/>
                    </a:lnTo>
                  </a:path>
                </a:pathLst>
              </a:custGeom>
              <a:solidFill>
                <a:srgbClr val="DA9694"/>
              </a:solidFill>
              <a:ln w="127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76" name="Rounded Rectangle 142">
                <a:extLst>
                  <a:ext uri="{FF2B5EF4-FFF2-40B4-BE49-F238E27FC236}">
                    <a16:creationId xmlns:a16="http://schemas.microsoft.com/office/drawing/2014/main" id="{D8C89AE9-2651-4286-8158-A5A938CBDBF2}"/>
                  </a:ext>
                </a:extLst>
              </p:cNvPr>
              <p:cNvSpPr/>
              <p:nvPr/>
            </p:nvSpPr>
            <p:spPr>
              <a:xfrm>
                <a:off x="7848600" y="2286000"/>
                <a:ext cx="411480" cy="365760"/>
              </a:xfrm>
              <a:prstGeom prst="roundRect">
                <a:avLst/>
              </a:prstGeom>
              <a:solidFill>
                <a:srgbClr val="DA9694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54423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NH</a:t>
                </a:r>
                <a:b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</a:br>
                <a: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Arial" pitchFamily="34" charset="0"/>
                  </a:rPr>
                  <a:t>0.2%</a:t>
                </a:r>
              </a:p>
            </p:txBody>
          </p:sp>
        </p:grpSp>
        <p:sp>
          <p:nvSpPr>
            <p:cNvPr id="65" name="Rounded Rectangle 144">
              <a:extLst>
                <a:ext uri="{FF2B5EF4-FFF2-40B4-BE49-F238E27FC236}">
                  <a16:creationId xmlns:a16="http://schemas.microsoft.com/office/drawing/2014/main" id="{C955CD9C-B291-49F7-8883-B1F3EA4DCB6F}"/>
                </a:ext>
              </a:extLst>
            </p:cNvPr>
            <p:cNvSpPr/>
            <p:nvPr/>
          </p:nvSpPr>
          <p:spPr>
            <a:xfrm>
              <a:off x="2157743" y="1752600"/>
              <a:ext cx="951854" cy="304800"/>
            </a:xfrm>
            <a:prstGeom prst="roundRect">
              <a:avLst/>
            </a:prstGeom>
            <a:solidFill>
              <a:srgbClr val="411817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>
                  <a:solidFill>
                    <a:prstClr val="white"/>
                  </a:solidFill>
                  <a:latin typeface="Calibri"/>
                  <a:cs typeface="Arial" pitchFamily="34" charset="0"/>
                </a:rPr>
                <a:t>Dec</a:t>
              </a: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rease</a:t>
              </a:r>
            </a:p>
          </p:txBody>
        </p:sp>
        <p:sp>
          <p:nvSpPr>
            <p:cNvPr id="66" name="Rounded Rectangle 145">
              <a:extLst>
                <a:ext uri="{FF2B5EF4-FFF2-40B4-BE49-F238E27FC236}">
                  <a16:creationId xmlns:a16="http://schemas.microsoft.com/office/drawing/2014/main" id="{1FBAFBE4-7A75-45F8-9F1F-C76BBC244AFD}"/>
                </a:ext>
              </a:extLst>
            </p:cNvPr>
            <p:cNvSpPr/>
            <p:nvPr/>
          </p:nvSpPr>
          <p:spPr>
            <a:xfrm>
              <a:off x="3148343" y="1752600"/>
              <a:ext cx="951854" cy="304800"/>
            </a:xfrm>
            <a:prstGeom prst="roundRect">
              <a:avLst/>
            </a:prstGeom>
            <a:solidFill>
              <a:srgbClr val="E2ADAC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0-0.49%</a:t>
              </a:r>
            </a:p>
          </p:txBody>
        </p:sp>
        <p:sp>
          <p:nvSpPr>
            <p:cNvPr id="67" name="Rounded Rectangle 146">
              <a:extLst>
                <a:ext uri="{FF2B5EF4-FFF2-40B4-BE49-F238E27FC236}">
                  <a16:creationId xmlns:a16="http://schemas.microsoft.com/office/drawing/2014/main" id="{480C196F-A57D-4DB8-952B-EF85B49D512A}"/>
                </a:ext>
              </a:extLst>
            </p:cNvPr>
            <p:cNvSpPr/>
            <p:nvPr/>
          </p:nvSpPr>
          <p:spPr>
            <a:xfrm>
              <a:off x="4146258" y="1752600"/>
              <a:ext cx="951854" cy="304800"/>
            </a:xfrm>
            <a:prstGeom prst="roundRect">
              <a:avLst/>
            </a:prstGeom>
            <a:solidFill>
              <a:schemeClr val="bg1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0.5-0.99%</a:t>
              </a:r>
            </a:p>
          </p:txBody>
        </p:sp>
        <p:sp>
          <p:nvSpPr>
            <p:cNvPr id="68" name="Rounded Rectangle 147">
              <a:extLst>
                <a:ext uri="{FF2B5EF4-FFF2-40B4-BE49-F238E27FC236}">
                  <a16:creationId xmlns:a16="http://schemas.microsoft.com/office/drawing/2014/main" id="{83D59785-3D74-4270-8373-E6EC2E62C715}"/>
                </a:ext>
              </a:extLst>
            </p:cNvPr>
            <p:cNvSpPr/>
            <p:nvPr/>
          </p:nvSpPr>
          <p:spPr>
            <a:xfrm>
              <a:off x="5147233" y="1752600"/>
              <a:ext cx="951854" cy="304800"/>
            </a:xfrm>
            <a:prstGeom prst="roundRect">
              <a:avLst/>
            </a:prstGeom>
            <a:solidFill>
              <a:srgbClr val="C4D79B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1.0-1.49%</a:t>
              </a:r>
            </a:p>
          </p:txBody>
        </p:sp>
        <p:sp>
          <p:nvSpPr>
            <p:cNvPr id="69" name="Snip Single Corner Rectangle 148">
              <a:extLst>
                <a:ext uri="{FF2B5EF4-FFF2-40B4-BE49-F238E27FC236}">
                  <a16:creationId xmlns:a16="http://schemas.microsoft.com/office/drawing/2014/main" id="{92E65338-EEF2-4418-930B-95399ADECB8A}"/>
                </a:ext>
              </a:extLst>
            </p:cNvPr>
            <p:cNvSpPr/>
            <p:nvPr/>
          </p:nvSpPr>
          <p:spPr>
            <a:xfrm>
              <a:off x="990600" y="4800600"/>
              <a:ext cx="1600200" cy="1249680"/>
            </a:xfrm>
            <a:prstGeom prst="snip1Rect">
              <a:avLst>
                <a:gd name="adj" fmla="val 44872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0" name="Snip Single Corner Rectangle 150">
              <a:extLst>
                <a:ext uri="{FF2B5EF4-FFF2-40B4-BE49-F238E27FC236}">
                  <a16:creationId xmlns:a16="http://schemas.microsoft.com/office/drawing/2014/main" id="{5901AF03-82C2-4147-A259-235583271A61}"/>
                </a:ext>
              </a:extLst>
            </p:cNvPr>
            <p:cNvSpPr/>
            <p:nvPr/>
          </p:nvSpPr>
          <p:spPr>
            <a:xfrm>
              <a:off x="2667000" y="5410200"/>
              <a:ext cx="990600" cy="640080"/>
            </a:xfrm>
            <a:prstGeom prst="snip1Rect">
              <a:avLst>
                <a:gd name="adj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endParaRPr>
            </a:p>
          </p:txBody>
        </p:sp>
        <p:sp>
          <p:nvSpPr>
            <p:cNvPr id="71" name="Rounded Rectangle 133">
              <a:extLst>
                <a:ext uri="{FF2B5EF4-FFF2-40B4-BE49-F238E27FC236}">
                  <a16:creationId xmlns:a16="http://schemas.microsoft.com/office/drawing/2014/main" id="{7443E15F-6BC0-46EB-AE04-A7DD6DAFD870}"/>
                </a:ext>
              </a:extLst>
            </p:cNvPr>
            <p:cNvSpPr/>
            <p:nvPr/>
          </p:nvSpPr>
          <p:spPr>
            <a:xfrm>
              <a:off x="7848600" y="3200400"/>
              <a:ext cx="411480" cy="365760"/>
            </a:xfrm>
            <a:prstGeom prst="roundRect">
              <a:avLst/>
            </a:prstGeom>
            <a:solidFill>
              <a:srgbClr val="DA9694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/>
                <a:t>MA</a:t>
              </a:r>
            </a:p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>
                  <a:latin typeface="Arial Narrow" panose="020B0606020202030204" pitchFamily="34" charset="0"/>
                </a:rPr>
                <a:t>0.3%</a:t>
              </a:r>
              <a:endParaRPr kumimoji="0" lang="en-US" sz="1200" b="1" i="0" u="none" strike="noStrike" kern="0" cap="none" spc="0" normalizeH="0" baseline="0" noProof="0">
                <a:ln>
                  <a:noFill/>
                </a:ln>
                <a:effectLst/>
                <a:highlight>
                  <a:srgbClr val="DA9694"/>
                </a:highlight>
                <a:uLnTx/>
                <a:uFillTx/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72" name="Rounded Rectangle 132">
              <a:extLst>
                <a:ext uri="{FF2B5EF4-FFF2-40B4-BE49-F238E27FC236}">
                  <a16:creationId xmlns:a16="http://schemas.microsoft.com/office/drawing/2014/main" id="{3DB556AD-DDAB-45C5-A2D2-BBA8F962BD15}"/>
                </a:ext>
              </a:extLst>
            </p:cNvPr>
            <p:cNvSpPr/>
            <p:nvPr/>
          </p:nvSpPr>
          <p:spPr>
            <a:xfrm>
              <a:off x="6137833" y="1752600"/>
              <a:ext cx="951854" cy="304800"/>
            </a:xfrm>
            <a:prstGeom prst="roundRect">
              <a:avLst/>
            </a:prstGeom>
            <a:solidFill>
              <a:srgbClr val="3366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itchFamily="34" charset="0"/>
                </a:rPr>
                <a:t>1.5%+</a:t>
              </a:r>
            </a:p>
          </p:txBody>
        </p:sp>
        <p:sp>
          <p:nvSpPr>
            <p:cNvPr id="74" name="Freeform 58">
              <a:extLst>
                <a:ext uri="{FF2B5EF4-FFF2-40B4-BE49-F238E27FC236}">
                  <a16:creationId xmlns:a16="http://schemas.microsoft.com/office/drawing/2014/main" id="{FEEA0815-22D3-4ECE-9365-C635D0AB5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5424" y="4169263"/>
              <a:ext cx="1053197" cy="355058"/>
            </a:xfrm>
            <a:custGeom>
              <a:avLst/>
              <a:gdLst/>
              <a:ahLst/>
              <a:cxnLst>
                <a:cxn ang="0">
                  <a:pos x="2640" y="0"/>
                </a:cxn>
                <a:cxn ang="0">
                  <a:pos x="2103" y="64"/>
                </a:cxn>
                <a:cxn ang="0">
                  <a:pos x="2080" y="88"/>
                </a:cxn>
                <a:cxn ang="0">
                  <a:pos x="745" y="206"/>
                </a:cxn>
                <a:cxn ang="0">
                  <a:pos x="727" y="195"/>
                </a:cxn>
                <a:cxn ang="0">
                  <a:pos x="674" y="200"/>
                </a:cxn>
                <a:cxn ang="0">
                  <a:pos x="685" y="224"/>
                </a:cxn>
                <a:cxn ang="0">
                  <a:pos x="685" y="266"/>
                </a:cxn>
                <a:cxn ang="0">
                  <a:pos x="213" y="301"/>
                </a:cxn>
                <a:cxn ang="0">
                  <a:pos x="190" y="360"/>
                </a:cxn>
                <a:cxn ang="0">
                  <a:pos x="172" y="424"/>
                </a:cxn>
                <a:cxn ang="0">
                  <a:pos x="177" y="449"/>
                </a:cxn>
                <a:cxn ang="0">
                  <a:pos x="160" y="507"/>
                </a:cxn>
                <a:cxn ang="0">
                  <a:pos x="154" y="525"/>
                </a:cxn>
                <a:cxn ang="0">
                  <a:pos x="160" y="548"/>
                </a:cxn>
                <a:cxn ang="0">
                  <a:pos x="142" y="584"/>
                </a:cxn>
                <a:cxn ang="0">
                  <a:pos x="101" y="626"/>
                </a:cxn>
                <a:cxn ang="0">
                  <a:pos x="89" y="708"/>
                </a:cxn>
                <a:cxn ang="0">
                  <a:pos x="41" y="761"/>
                </a:cxn>
                <a:cxn ang="0">
                  <a:pos x="53" y="809"/>
                </a:cxn>
                <a:cxn ang="0">
                  <a:pos x="53" y="885"/>
                </a:cxn>
                <a:cxn ang="0">
                  <a:pos x="41" y="885"/>
                </a:cxn>
                <a:cxn ang="0">
                  <a:pos x="0" y="921"/>
                </a:cxn>
                <a:cxn ang="0">
                  <a:pos x="685" y="874"/>
                </a:cxn>
                <a:cxn ang="0">
                  <a:pos x="1530" y="803"/>
                </a:cxn>
                <a:cxn ang="0">
                  <a:pos x="1861" y="768"/>
                </a:cxn>
                <a:cxn ang="0">
                  <a:pos x="1867" y="667"/>
                </a:cxn>
                <a:cxn ang="0">
                  <a:pos x="1897" y="672"/>
                </a:cxn>
                <a:cxn ang="0">
                  <a:pos x="1914" y="667"/>
                </a:cxn>
                <a:cxn ang="0">
                  <a:pos x="1938" y="644"/>
                </a:cxn>
                <a:cxn ang="0">
                  <a:pos x="1938" y="619"/>
                </a:cxn>
                <a:cxn ang="0">
                  <a:pos x="1938" y="596"/>
                </a:cxn>
                <a:cxn ang="0">
                  <a:pos x="1943" y="573"/>
                </a:cxn>
                <a:cxn ang="0">
                  <a:pos x="1973" y="543"/>
                </a:cxn>
                <a:cxn ang="0">
                  <a:pos x="2039" y="519"/>
                </a:cxn>
                <a:cxn ang="0">
                  <a:pos x="2115" y="495"/>
                </a:cxn>
                <a:cxn ang="0">
                  <a:pos x="2192" y="431"/>
                </a:cxn>
                <a:cxn ang="0">
                  <a:pos x="2221" y="419"/>
                </a:cxn>
                <a:cxn ang="0">
                  <a:pos x="2269" y="378"/>
                </a:cxn>
                <a:cxn ang="0">
                  <a:pos x="2275" y="337"/>
                </a:cxn>
                <a:cxn ang="0">
                  <a:pos x="2287" y="337"/>
                </a:cxn>
                <a:cxn ang="0">
                  <a:pos x="2305" y="337"/>
                </a:cxn>
                <a:cxn ang="0">
                  <a:pos x="2316" y="319"/>
                </a:cxn>
                <a:cxn ang="0">
                  <a:pos x="2322" y="307"/>
                </a:cxn>
                <a:cxn ang="0">
                  <a:pos x="2351" y="283"/>
                </a:cxn>
                <a:cxn ang="0">
                  <a:pos x="2357" y="283"/>
                </a:cxn>
                <a:cxn ang="0">
                  <a:pos x="2381" y="301"/>
                </a:cxn>
                <a:cxn ang="0">
                  <a:pos x="2404" y="283"/>
                </a:cxn>
                <a:cxn ang="0">
                  <a:pos x="2410" y="271"/>
                </a:cxn>
                <a:cxn ang="0">
                  <a:pos x="2445" y="241"/>
                </a:cxn>
                <a:cxn ang="0">
                  <a:pos x="2475" y="230"/>
                </a:cxn>
                <a:cxn ang="0">
                  <a:pos x="2528" y="224"/>
                </a:cxn>
                <a:cxn ang="0">
                  <a:pos x="2582" y="135"/>
                </a:cxn>
                <a:cxn ang="0">
                  <a:pos x="2629" y="106"/>
                </a:cxn>
                <a:cxn ang="0">
                  <a:pos x="2629" y="82"/>
                </a:cxn>
                <a:cxn ang="0">
                  <a:pos x="2640" y="58"/>
                </a:cxn>
                <a:cxn ang="0">
                  <a:pos x="2629" y="28"/>
                </a:cxn>
                <a:cxn ang="0">
                  <a:pos x="2640" y="0"/>
                </a:cxn>
              </a:cxnLst>
              <a:rect l="0" t="0" r="r" b="b"/>
              <a:pathLst>
                <a:path w="2640" h="921">
                  <a:moveTo>
                    <a:pt x="2640" y="0"/>
                  </a:moveTo>
                  <a:lnTo>
                    <a:pt x="2103" y="64"/>
                  </a:lnTo>
                  <a:lnTo>
                    <a:pt x="2080" y="88"/>
                  </a:lnTo>
                  <a:lnTo>
                    <a:pt x="745" y="206"/>
                  </a:lnTo>
                  <a:lnTo>
                    <a:pt x="727" y="195"/>
                  </a:lnTo>
                  <a:lnTo>
                    <a:pt x="674" y="200"/>
                  </a:lnTo>
                  <a:lnTo>
                    <a:pt x="685" y="224"/>
                  </a:lnTo>
                  <a:lnTo>
                    <a:pt x="685" y="266"/>
                  </a:lnTo>
                  <a:lnTo>
                    <a:pt x="213" y="301"/>
                  </a:lnTo>
                  <a:lnTo>
                    <a:pt x="190" y="360"/>
                  </a:lnTo>
                  <a:lnTo>
                    <a:pt x="172" y="424"/>
                  </a:lnTo>
                  <a:lnTo>
                    <a:pt x="177" y="449"/>
                  </a:lnTo>
                  <a:lnTo>
                    <a:pt x="160" y="507"/>
                  </a:lnTo>
                  <a:lnTo>
                    <a:pt x="154" y="525"/>
                  </a:lnTo>
                  <a:lnTo>
                    <a:pt x="160" y="548"/>
                  </a:lnTo>
                  <a:lnTo>
                    <a:pt x="142" y="584"/>
                  </a:lnTo>
                  <a:lnTo>
                    <a:pt x="101" y="626"/>
                  </a:lnTo>
                  <a:lnTo>
                    <a:pt x="89" y="708"/>
                  </a:lnTo>
                  <a:lnTo>
                    <a:pt x="41" y="761"/>
                  </a:lnTo>
                  <a:lnTo>
                    <a:pt x="53" y="809"/>
                  </a:lnTo>
                  <a:lnTo>
                    <a:pt x="53" y="885"/>
                  </a:lnTo>
                  <a:lnTo>
                    <a:pt x="41" y="885"/>
                  </a:lnTo>
                  <a:lnTo>
                    <a:pt x="0" y="921"/>
                  </a:lnTo>
                  <a:lnTo>
                    <a:pt x="685" y="874"/>
                  </a:lnTo>
                  <a:lnTo>
                    <a:pt x="1530" y="803"/>
                  </a:lnTo>
                  <a:lnTo>
                    <a:pt x="1861" y="768"/>
                  </a:lnTo>
                  <a:lnTo>
                    <a:pt x="1867" y="667"/>
                  </a:lnTo>
                  <a:lnTo>
                    <a:pt x="1897" y="672"/>
                  </a:lnTo>
                  <a:lnTo>
                    <a:pt x="1914" y="667"/>
                  </a:lnTo>
                  <a:lnTo>
                    <a:pt x="1938" y="644"/>
                  </a:lnTo>
                  <a:lnTo>
                    <a:pt x="1938" y="619"/>
                  </a:lnTo>
                  <a:lnTo>
                    <a:pt x="1938" y="596"/>
                  </a:lnTo>
                  <a:lnTo>
                    <a:pt x="1943" y="573"/>
                  </a:lnTo>
                  <a:lnTo>
                    <a:pt x="1973" y="543"/>
                  </a:lnTo>
                  <a:lnTo>
                    <a:pt x="2039" y="519"/>
                  </a:lnTo>
                  <a:lnTo>
                    <a:pt x="2115" y="495"/>
                  </a:lnTo>
                  <a:lnTo>
                    <a:pt x="2192" y="431"/>
                  </a:lnTo>
                  <a:lnTo>
                    <a:pt x="2221" y="419"/>
                  </a:lnTo>
                  <a:lnTo>
                    <a:pt x="2269" y="378"/>
                  </a:lnTo>
                  <a:lnTo>
                    <a:pt x="2275" y="337"/>
                  </a:lnTo>
                  <a:lnTo>
                    <a:pt x="2287" y="337"/>
                  </a:lnTo>
                  <a:lnTo>
                    <a:pt x="2305" y="337"/>
                  </a:lnTo>
                  <a:lnTo>
                    <a:pt x="2316" y="319"/>
                  </a:lnTo>
                  <a:lnTo>
                    <a:pt x="2322" y="307"/>
                  </a:lnTo>
                  <a:lnTo>
                    <a:pt x="2351" y="283"/>
                  </a:lnTo>
                  <a:lnTo>
                    <a:pt x="2357" y="283"/>
                  </a:lnTo>
                  <a:lnTo>
                    <a:pt x="2381" y="301"/>
                  </a:lnTo>
                  <a:lnTo>
                    <a:pt x="2404" y="283"/>
                  </a:lnTo>
                  <a:lnTo>
                    <a:pt x="2410" y="271"/>
                  </a:lnTo>
                  <a:lnTo>
                    <a:pt x="2445" y="241"/>
                  </a:lnTo>
                  <a:lnTo>
                    <a:pt x="2475" y="230"/>
                  </a:lnTo>
                  <a:lnTo>
                    <a:pt x="2528" y="224"/>
                  </a:lnTo>
                  <a:lnTo>
                    <a:pt x="2582" y="135"/>
                  </a:lnTo>
                  <a:lnTo>
                    <a:pt x="2629" y="106"/>
                  </a:lnTo>
                  <a:lnTo>
                    <a:pt x="2629" y="82"/>
                  </a:lnTo>
                  <a:lnTo>
                    <a:pt x="2640" y="58"/>
                  </a:lnTo>
                  <a:lnTo>
                    <a:pt x="2629" y="28"/>
                  </a:lnTo>
                  <a:lnTo>
                    <a:pt x="2640" y="0"/>
                  </a:lnTo>
                </a:path>
              </a:pathLst>
            </a:custGeom>
            <a:solidFill>
              <a:srgbClr val="C4D79B"/>
            </a:solidFill>
            <a:ln w="12700">
              <a:solidFill>
                <a:sysClr val="windowText" lastClr="00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</a:t>
              </a:r>
            </a:p>
            <a:p>
              <a:pPr marL="0" marR="0" lvl="0" indent="0" defTabSz="54423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       1.1%</a:t>
              </a:r>
            </a:p>
          </p:txBody>
        </p:sp>
      </p:grpSp>
      <p:sp>
        <p:nvSpPr>
          <p:cNvPr id="136" name="Title 134">
            <a:extLst>
              <a:ext uri="{FF2B5EF4-FFF2-40B4-BE49-F238E27FC236}">
                <a16:creationId xmlns:a16="http://schemas.microsoft.com/office/drawing/2014/main" id="{CFF474C6-9666-463A-A465-BB9A0B29D9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9135" y="205971"/>
            <a:ext cx="8972147" cy="589995"/>
          </a:xfrm>
          <a:noFill/>
        </p:spPr>
        <p:txBody>
          <a:bodyPr>
            <a:noAutofit/>
          </a:bodyPr>
          <a:lstStyle/>
          <a:p>
            <a:r>
              <a:rPr lang="en-US" sz="2200" b="1"/>
              <a:t>Population change by state</a:t>
            </a:r>
            <a:r>
              <a:rPr lang="en-US" sz="2200" b="0"/>
              <a:t>, July 2022–July 2023 </a:t>
            </a:r>
            <a:r>
              <a:rPr lang="en-US" sz="2200" b="1"/>
              <a:t> </a:t>
            </a:r>
          </a:p>
          <a:p>
            <a:r>
              <a:rPr lang="en-US" sz="2200" b="1"/>
              <a:t>(U.S.: 0.49%)</a:t>
            </a:r>
          </a:p>
        </p:txBody>
      </p: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3A9EE256-25EA-4A18-B98A-1F4996E09294}"/>
              </a:ext>
            </a:extLst>
          </p:cNvPr>
          <p:cNvGraphicFramePr>
            <a:graphicFrameLocks noGrp="1"/>
          </p:cNvGraphicFramePr>
          <p:nvPr/>
        </p:nvGraphicFramePr>
        <p:xfrm>
          <a:off x="653143" y="1811676"/>
          <a:ext cx="1629821" cy="2061357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778991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50830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426679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/>
                        <a:t>Top 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341714"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SC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/>
                        <a:t>1.7%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493017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FL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1.6%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271889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TX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1.6%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576315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ID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/>
                        <a:t>1.3%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7236603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/>
                      <a:r>
                        <a:rPr lang="en-US" sz="1500" b="0">
                          <a:latin typeface="+mn-lt"/>
                        </a:rPr>
                        <a:t>NC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>
                          <a:latin typeface="+mn-lt"/>
                        </a:rPr>
                        <a:t>1.3%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4315936"/>
                  </a:ext>
                </a:extLst>
              </a:tr>
            </a:tbl>
          </a:graphicData>
        </a:graphic>
      </p:graphicFrame>
      <p:graphicFrame>
        <p:nvGraphicFramePr>
          <p:cNvPr id="138" name="Table 137">
            <a:extLst>
              <a:ext uri="{FF2B5EF4-FFF2-40B4-BE49-F238E27FC236}">
                <a16:creationId xmlns:a16="http://schemas.microsoft.com/office/drawing/2014/main" id="{D497A236-14D1-49BB-A10D-A3759F8B3CFA}"/>
              </a:ext>
            </a:extLst>
          </p:cNvPr>
          <p:cNvGraphicFramePr>
            <a:graphicFrameLocks noGrp="1"/>
          </p:cNvGraphicFramePr>
          <p:nvPr/>
        </p:nvGraphicFramePr>
        <p:xfrm>
          <a:off x="578115" y="3873037"/>
          <a:ext cx="1715036" cy="1952531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857518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57518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407806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/>
                        <a:t>Bottom 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308945"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NY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/>
                        <a:t>-0.5%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2888960"/>
                  </a:ext>
                </a:extLst>
              </a:tr>
              <a:tr h="30894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LA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8239731"/>
                  </a:ext>
                </a:extLst>
              </a:tr>
              <a:tr h="308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HI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6624375"/>
                  </a:ext>
                </a:extLst>
              </a:tr>
              <a:tr h="30894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-0.3%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4747100"/>
                  </a:ext>
                </a:extLst>
              </a:tr>
              <a:tr h="308945">
                <a:tc>
                  <a:txBody>
                    <a:bodyPr/>
                    <a:lstStyle/>
                    <a:p>
                      <a:pPr algn="l"/>
                      <a:r>
                        <a:rPr lang="en-US" sz="1500"/>
                        <a:t>WV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/>
                        <a:t>-0.2%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561341"/>
                  </a:ext>
                </a:extLst>
              </a:tr>
            </a:tbl>
          </a:graphicData>
        </a:graphic>
      </p:graphicFrame>
      <p:sp>
        <p:nvSpPr>
          <p:cNvPr id="139" name="TextBox 138">
            <a:extLst>
              <a:ext uri="{FF2B5EF4-FFF2-40B4-BE49-F238E27FC236}">
                <a16:creationId xmlns:a16="http://schemas.microsoft.com/office/drawing/2014/main" id="{D9E7CB9A-C35F-854F-8041-D3374FB3A1F8}"/>
              </a:ext>
            </a:extLst>
          </p:cNvPr>
          <p:cNvSpPr txBox="1"/>
          <p:nvPr/>
        </p:nvSpPr>
        <p:spPr>
          <a:xfrm>
            <a:off x="8119541" y="6473826"/>
            <a:ext cx="3897146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</p:spTree>
    <p:extLst>
      <p:ext uri="{BB962C8B-B14F-4D97-AF65-F5344CB8AC3E}">
        <p14:creationId xmlns:p14="http://schemas.microsoft.com/office/powerpoint/2010/main" val="242961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384DA2-CE5A-4B00-874A-C0050F0A8D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58" y="1699141"/>
            <a:ext cx="7912566" cy="4229130"/>
          </a:xfrm>
        </p:spPr>
        <p:txBody>
          <a:bodyPr lIns="91440" tIns="45720" rIns="91440" bIns="45720" anchor="t">
            <a:normAutofit/>
          </a:bodyPr>
          <a:lstStyle/>
          <a:p>
            <a:r>
              <a:rPr lang="en-US" sz="2000" i="1" dirty="0">
                <a:latin typeface="Arial Narrow" panose="020B0606020202030204" pitchFamily="34" charset="0"/>
              </a:rPr>
              <a:t>Data </a:t>
            </a:r>
            <a:r>
              <a:rPr lang="en-US" i="1" dirty="0">
                <a:latin typeface="Arial Narrow" panose="020B0606020202030204" pitchFamily="34" charset="0"/>
              </a:rPr>
              <a:t>DIGest</a:t>
            </a:r>
            <a:r>
              <a:rPr lang="en-US" sz="2000" dirty="0">
                <a:latin typeface="Arial Narrow" panose="020B0606020202030204" pitchFamily="34" charset="0"/>
              </a:rPr>
              <a:t>: weekly email summary of construction economic news (</a:t>
            </a:r>
            <a:r>
              <a:rPr lang="en-US" sz="2000" dirty="0">
                <a:latin typeface="Arial Narrow" panose="020B0606020202030204" pitchFamily="34" charset="0"/>
                <a:hlinkClick r:id="rId2"/>
              </a:rPr>
              <a:t>subscribe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  <a:r>
              <a:rPr lang="en-US" sz="2000" b="0" i="0" dirty="0">
                <a:effectLst/>
                <a:latin typeface="Arial Narrow" panose="020B0606020202030204" pitchFamily="34" charset="0"/>
                <a:hlinkClick r:id="rId2"/>
              </a:rPr>
              <a:t>https://marketplace.agc.org/Store/ItemDetail?iProductCode=4401&amp;OrderLineId=901649fd-c733-4103-93e0-a251778cd084</a:t>
            </a:r>
            <a:r>
              <a:rPr lang="en-US" sz="2000" dirty="0">
                <a:latin typeface="Arial Narrow" panose="020B0606020202030204" pitchFamily="34" charset="0"/>
              </a:rPr>
              <a:t>) </a:t>
            </a:r>
          </a:p>
          <a:p>
            <a:r>
              <a:rPr lang="en-US" sz="2000" dirty="0">
                <a:latin typeface="Arial Narrow" panose="020B0606020202030204" pitchFamily="34" charset="0"/>
              </a:rPr>
              <a:t>Surveys, state and metro data, </a:t>
            </a:r>
            <a:r>
              <a:rPr lang="en-US" sz="2000" dirty="0">
                <a:latin typeface="Arial Narrow" panose="020B0606020202030204" pitchFamily="34" charset="0"/>
                <a:hlinkClick r:id="rId3"/>
              </a:rPr>
              <a:t>fact sheets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  <a:r>
              <a:rPr lang="en-US" sz="2000" dirty="0">
                <a:latin typeface="Arial Narrow" panose="020B0606020202030204" pitchFamily="34" charset="0"/>
                <a:hlinkClick r:id="rId4"/>
              </a:rPr>
              <a:t>www.agc.org/learn/construction-data</a:t>
            </a: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Monthly </a:t>
            </a:r>
            <a:r>
              <a:rPr lang="en-US" sz="2000" dirty="0">
                <a:latin typeface="Arial Narrow" panose="020B0606020202030204" pitchFamily="34" charset="0"/>
                <a:hlinkClick r:id="rId5"/>
              </a:rPr>
              <a:t>press releases</a:t>
            </a:r>
            <a:r>
              <a:rPr lang="en-US" sz="2000" dirty="0">
                <a:latin typeface="Arial Narrow" panose="020B0606020202030204" pitchFamily="34" charset="0"/>
              </a:rPr>
              <a:t>: construction spending; producer price indexes; national, state, metro employment with rankings: </a:t>
            </a:r>
            <a:r>
              <a:rPr lang="en-US" sz="2000" dirty="0">
                <a:latin typeface="Arial Narrow" panose="020B0606020202030204" pitchFamily="34" charset="0"/>
                <a:hlinkClick r:id="rId5"/>
              </a:rPr>
              <a:t>https://www.agc.org/newsroom</a:t>
            </a: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Construction impact model: </a:t>
            </a:r>
            <a:r>
              <a:rPr lang="en-US" sz="2000" dirty="0">
                <a:latin typeface="Arial Narrow" panose="020B0606020202030204" pitchFamily="34" charset="0"/>
                <a:hlinkClick r:id="rId6"/>
              </a:rPr>
              <a:t>https://www.agc.org/agc-construction-impact-model</a:t>
            </a:r>
            <a:endParaRPr lang="en-US" sz="2000" dirty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ConsensusDocs Price Escalation Resource </a:t>
            </a:r>
            <a:r>
              <a:rPr lang="en-US" sz="2000" dirty="0">
                <a:latin typeface="Arial Narrow" panose="020B0606020202030204" pitchFamily="34" charset="0"/>
                <a:hlinkClick r:id="rId7"/>
              </a:rPr>
              <a:t>Center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  <a:r>
              <a:rPr lang="en-US" sz="2000" dirty="0">
                <a:latin typeface="Arial Narrow" panose="020B0606020202030204" pitchFamily="34" charset="0"/>
                <a:hlinkClick r:id="rId7"/>
              </a:rPr>
              <a:t>https://www.consensusdocs.org/price-escalation-clause/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0BDFF-1CA2-412B-858D-2DDBB5AE9B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3169" y="461115"/>
            <a:ext cx="8534400" cy="897995"/>
          </a:xfrm>
        </p:spPr>
        <p:txBody>
          <a:bodyPr>
            <a:normAutofit/>
          </a:bodyPr>
          <a:lstStyle/>
          <a:p>
            <a:r>
              <a:rPr lang="en-US" sz="2400"/>
              <a:t>AGC economic resources</a:t>
            </a:r>
          </a:p>
          <a:p>
            <a:r>
              <a:rPr lang="en-US" sz="2400" b="0"/>
              <a:t>(email ken.simonson@agc.org)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42ADF-7DBA-430C-9F23-BC6D08DAC95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200">
                <a:latin typeface="+mn-lt"/>
              </a:rPr>
              <a:t>Source: Author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0004FE-F934-3F43-93D1-76FAE71B740A}"/>
              </a:ext>
            </a:extLst>
          </p:cNvPr>
          <p:cNvSpPr txBox="1"/>
          <p:nvPr/>
        </p:nvSpPr>
        <p:spPr>
          <a:xfrm>
            <a:off x="8201025" y="6473826"/>
            <a:ext cx="3815661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0201C7-A45E-F4CF-A197-14F626AFA8C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262"/>
          <a:stretch/>
        </p:blipFill>
        <p:spPr>
          <a:xfrm>
            <a:off x="8882744" y="1359110"/>
            <a:ext cx="2081348" cy="47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0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3AAA6B-A918-EE44-9E37-0D22E806BF1C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2060" y="1410992"/>
          <a:ext cx="9300754" cy="4462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9868745-2DDD-E046-A63A-7A6776DF7B4D}"/>
              </a:ext>
            </a:extLst>
          </p:cNvPr>
          <p:cNvSpPr txBox="1">
            <a:spLocks/>
          </p:cNvSpPr>
          <p:nvPr/>
        </p:nvSpPr>
        <p:spPr>
          <a:xfrm>
            <a:off x="0" y="229294"/>
            <a:ext cx="9300754" cy="809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Total nonfarm &amp; construction employment, Jan. 2022-Apr. 2024</a:t>
            </a:r>
          </a:p>
          <a:p>
            <a:r>
              <a:rPr lang="en-US" sz="2000" b="0" dirty="0"/>
              <a:t>Year-over-year change, seasonally adjusted</a:t>
            </a:r>
          </a:p>
          <a:p>
            <a:endParaRPr lang="en-US" sz="2400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85493-7F4D-C54A-ACB5-D38BEBDD3C4C}"/>
              </a:ext>
            </a:extLst>
          </p:cNvPr>
          <p:cNvSpPr txBox="1"/>
          <p:nvPr/>
        </p:nvSpPr>
        <p:spPr>
          <a:xfrm>
            <a:off x="9007245" y="3834011"/>
            <a:ext cx="1547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Residential Construction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943FBE-CB77-D24B-820B-4C248BCF2447}"/>
              </a:ext>
            </a:extLst>
          </p:cNvPr>
          <p:cNvSpPr txBox="1"/>
          <p:nvPr/>
        </p:nvSpPr>
        <p:spPr>
          <a:xfrm>
            <a:off x="9007245" y="4377303"/>
            <a:ext cx="1443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Total Nonfarm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7905EE-398A-4048-B227-364007BB1D63}"/>
              </a:ext>
            </a:extLst>
          </p:cNvPr>
          <p:cNvSpPr txBox="1"/>
          <p:nvPr/>
        </p:nvSpPr>
        <p:spPr>
          <a:xfrm>
            <a:off x="10570316" y="2170323"/>
            <a:ext cx="1547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% change since: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106DC-67C2-D840-9B16-74D718DE4257}"/>
              </a:ext>
            </a:extLst>
          </p:cNvPr>
          <p:cNvSpPr txBox="1"/>
          <p:nvPr/>
        </p:nvSpPr>
        <p:spPr>
          <a:xfrm>
            <a:off x="10687308" y="2364100"/>
            <a:ext cx="601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Apr. 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CC4A00-65F5-6B45-B22F-8449FA648024}"/>
              </a:ext>
            </a:extLst>
          </p:cNvPr>
          <p:cNvSpPr txBox="1"/>
          <p:nvPr/>
        </p:nvSpPr>
        <p:spPr>
          <a:xfrm>
            <a:off x="11344194" y="2364100"/>
            <a:ext cx="597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Jan. 2022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FC164C-B29F-2E4C-A8CD-D34DDA56EA7D}"/>
              </a:ext>
            </a:extLst>
          </p:cNvPr>
          <p:cNvSpPr txBox="1"/>
          <p:nvPr/>
        </p:nvSpPr>
        <p:spPr>
          <a:xfrm>
            <a:off x="11282373" y="4043445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  6.6%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2A3F0B-961A-C14D-BDCF-E736E7D043C2}"/>
              </a:ext>
            </a:extLst>
          </p:cNvPr>
          <p:cNvSpPr txBox="1"/>
          <p:nvPr/>
        </p:nvSpPr>
        <p:spPr>
          <a:xfrm>
            <a:off x="11320281" y="4336777"/>
            <a:ext cx="763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 5.4%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9A734A-B098-254D-AAC2-DDF6FC9271AF}"/>
              </a:ext>
            </a:extLst>
          </p:cNvPr>
          <p:cNvSpPr txBox="1"/>
          <p:nvPr/>
        </p:nvSpPr>
        <p:spPr>
          <a:xfrm>
            <a:off x="9007245" y="3169517"/>
            <a:ext cx="1527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Nonresidential Construction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31AB42-D4DA-7D48-9189-7266599AE4A9}"/>
              </a:ext>
            </a:extLst>
          </p:cNvPr>
          <p:cNvSpPr txBox="1"/>
          <p:nvPr/>
        </p:nvSpPr>
        <p:spPr>
          <a:xfrm>
            <a:off x="11319316" y="3397013"/>
            <a:ext cx="801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 9.5%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F12208-CECC-974F-9123-5AC63185B94C}"/>
              </a:ext>
            </a:extLst>
          </p:cNvPr>
          <p:cNvSpPr txBox="1"/>
          <p:nvPr/>
        </p:nvSpPr>
        <p:spPr>
          <a:xfrm>
            <a:off x="8172451" y="6490085"/>
            <a:ext cx="3666590" cy="2460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sp>
        <p:nvSpPr>
          <p:cNvPr id="36" name="Content Placeholder 12">
            <a:extLst>
              <a:ext uri="{FF2B5EF4-FFF2-40B4-BE49-F238E27FC236}">
                <a16:creationId xmlns:a16="http://schemas.microsoft.com/office/drawing/2014/main" id="{E244EC75-2943-4442-BD5C-BC7C87ED080F}"/>
              </a:ext>
            </a:extLst>
          </p:cNvPr>
          <p:cNvSpPr txBox="1">
            <a:spLocks/>
          </p:cNvSpPr>
          <p:nvPr/>
        </p:nvSpPr>
        <p:spPr>
          <a:xfrm>
            <a:off x="574940" y="5935764"/>
            <a:ext cx="6429425" cy="246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Nunito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>
                <a:latin typeface="+mn-lt"/>
              </a:rPr>
              <a:t>Source: BLS current employment statistics, https://www.bls.gov/ces/ </a:t>
            </a:r>
          </a:p>
          <a:p>
            <a:br>
              <a:rPr lang="en-US"/>
            </a:b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BF9258-79C1-CD6F-7CBB-D2DEFE57A7CB}"/>
              </a:ext>
            </a:extLst>
          </p:cNvPr>
          <p:cNvSpPr txBox="1"/>
          <p:nvPr/>
        </p:nvSpPr>
        <p:spPr>
          <a:xfrm>
            <a:off x="10629766" y="4045157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</a:rPr>
              <a:t> 2.3%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57536-5F44-7DD7-36CA-FFF62DDF8618}"/>
              </a:ext>
            </a:extLst>
          </p:cNvPr>
          <p:cNvSpPr txBox="1"/>
          <p:nvPr/>
        </p:nvSpPr>
        <p:spPr>
          <a:xfrm>
            <a:off x="10690745" y="4336777"/>
            <a:ext cx="763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1.8%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526303-1D7F-45C9-5C6E-8D444627FBF6}"/>
              </a:ext>
            </a:extLst>
          </p:cNvPr>
          <p:cNvSpPr txBox="1"/>
          <p:nvPr/>
        </p:nvSpPr>
        <p:spPr>
          <a:xfrm>
            <a:off x="10687308" y="3398725"/>
            <a:ext cx="801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3.9%</a:t>
            </a:r>
          </a:p>
        </p:txBody>
      </p:sp>
    </p:spTree>
    <p:extLst>
      <p:ext uri="{BB962C8B-B14F-4D97-AF65-F5344CB8AC3E}">
        <p14:creationId xmlns:p14="http://schemas.microsoft.com/office/powerpoint/2010/main" val="104339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C78C4-0E4C-40C9-9A80-4D32B93B6A4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3825"/>
            <a:ext cx="7595203" cy="246063"/>
          </a:xfrm>
        </p:spPr>
        <p:txBody>
          <a:bodyPr/>
          <a:lstStyle/>
          <a:p>
            <a:r>
              <a:rPr lang="en-US" sz="1200">
                <a:latin typeface="+mj-lt"/>
              </a:rPr>
              <a:t>Source: Bureau of Labor Statistics, state and area employment, www.bls.gov/sae</a:t>
            </a:r>
          </a:p>
        </p:txBody>
      </p:sp>
      <p:sp>
        <p:nvSpPr>
          <p:cNvPr id="136" name="Title 134">
            <a:extLst>
              <a:ext uri="{FF2B5EF4-FFF2-40B4-BE49-F238E27FC236}">
                <a16:creationId xmlns:a16="http://schemas.microsoft.com/office/drawing/2014/main" id="{CFF474C6-9666-463A-A465-BB9A0B29D9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8873" y="205971"/>
            <a:ext cx="9258554" cy="902978"/>
          </a:xfrm>
          <a:noFill/>
        </p:spPr>
        <p:txBody>
          <a:bodyPr>
            <a:noAutofit/>
          </a:bodyPr>
          <a:lstStyle/>
          <a:p>
            <a:r>
              <a:rPr lang="en-US" sz="2200" b="1" dirty="0">
                <a:latin typeface="+mn-lt"/>
                <a:cs typeface="Arial" panose="020B0604020202020204" pitchFamily="34" charset="0"/>
              </a:rPr>
              <a:t>Construction employment change by state</a:t>
            </a:r>
            <a:r>
              <a:rPr lang="en-US" sz="2200" b="0" dirty="0">
                <a:latin typeface="+mn-lt"/>
                <a:cs typeface="Arial" panose="020B0604020202020204" pitchFamily="34" charset="0"/>
              </a:rPr>
              <a:t>, Mar. 2023-Mar. 2024 </a:t>
            </a:r>
            <a:r>
              <a:rPr lang="en-US" sz="2200" b="1" dirty="0">
                <a:latin typeface="+mn-lt"/>
                <a:cs typeface="Arial" panose="020B0604020202020204" pitchFamily="34" charset="0"/>
              </a:rPr>
              <a:t>(U.S.: 3.4%)</a:t>
            </a:r>
          </a:p>
          <a:p>
            <a:r>
              <a:rPr lang="en-US" sz="2200" b="0" dirty="0">
                <a:latin typeface="+mn-lt"/>
                <a:cs typeface="Arial" panose="020B0604020202020204" pitchFamily="34" charset="0"/>
              </a:rPr>
              <a:t>39 states </a:t>
            </a:r>
            <a:r>
              <a:rPr lang="en-US" sz="2200" b="0" dirty="0">
                <a:solidFill>
                  <a:srgbClr val="00B050"/>
                </a:solidFill>
                <a:latin typeface="+mn-lt"/>
                <a:cs typeface="Arial" panose="020B0604020202020204" pitchFamily="34" charset="0"/>
              </a:rPr>
              <a:t>up,</a:t>
            </a:r>
            <a:r>
              <a:rPr lang="en-US" sz="2200" b="0" dirty="0">
                <a:latin typeface="+mn-lt"/>
                <a:cs typeface="Arial" panose="020B0604020202020204" pitchFamily="34" charset="0"/>
              </a:rPr>
              <a:t> 10 states &amp; DC </a:t>
            </a:r>
            <a:r>
              <a:rPr lang="en-US" sz="2200" b="0" dirty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down, </a:t>
            </a:r>
            <a:r>
              <a:rPr lang="en-US" sz="2200" b="0" dirty="0">
                <a:latin typeface="+mn-lt"/>
                <a:cs typeface="Arial" panose="020B0604020202020204" pitchFamily="34" charset="0"/>
              </a:rPr>
              <a:t>1 state </a:t>
            </a:r>
            <a:r>
              <a:rPr lang="en-US" sz="2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panose="020B0604020202020204" pitchFamily="34" charset="0"/>
              </a:rPr>
              <a:t>unchanged</a:t>
            </a:r>
            <a:endParaRPr lang="en-US" sz="2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3A9EE256-25EA-4A18-B98A-1F4996E09294}"/>
              </a:ext>
            </a:extLst>
          </p:cNvPr>
          <p:cNvGraphicFramePr>
            <a:graphicFrameLocks noGrp="1"/>
          </p:cNvGraphicFramePr>
          <p:nvPr/>
        </p:nvGraphicFramePr>
        <p:xfrm>
          <a:off x="663330" y="1323679"/>
          <a:ext cx="1629821" cy="2061357"/>
        </p:xfrm>
        <a:graphic>
          <a:graphicData uri="http://schemas.openxmlformats.org/drawingml/2006/table">
            <a:tbl>
              <a:tblPr>
                <a:effectLst/>
                <a:tableStyleId>{2D5ABB26-0587-4C30-8999-92F81FD0307C}</a:tableStyleId>
              </a:tblPr>
              <a:tblGrid>
                <a:gridCol w="778991">
                  <a:extLst>
                    <a:ext uri="{9D8B030D-6E8A-4147-A177-3AD203B41FA5}">
                      <a16:colId xmlns:a16="http://schemas.microsoft.com/office/drawing/2014/main" val="2950003120"/>
                    </a:ext>
                  </a:extLst>
                </a:gridCol>
                <a:gridCol w="850830">
                  <a:extLst>
                    <a:ext uri="{9D8B030D-6E8A-4147-A177-3AD203B41FA5}">
                      <a16:colId xmlns:a16="http://schemas.microsoft.com/office/drawing/2014/main" val="986437356"/>
                    </a:ext>
                  </a:extLst>
                </a:gridCol>
              </a:tblGrid>
              <a:tr h="426679">
                <a:tc gridSpan="2">
                  <a:txBody>
                    <a:bodyPr/>
                    <a:lstStyle/>
                    <a:p>
                      <a:pPr marL="0" marR="0" lvl="0" indent="0" algn="ct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/>
                        <a:t>Top 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/>
                    </a:p>
                  </a:txBody>
                  <a:tcPr marL="11430" marR="11430" marT="1143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170403"/>
                  </a:ext>
                </a:extLst>
              </a:tr>
              <a:tr h="341714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AK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16.2%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493017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SD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10.9%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4271889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9.7%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9576315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NV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/>
                        <a:t>8.4%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7236603"/>
                  </a:ext>
                </a:extLst>
              </a:tr>
              <a:tr h="323241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latin typeface="+mn-lt"/>
                        </a:rPr>
                        <a:t>ID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latin typeface="+mn-lt"/>
                        </a:rPr>
                        <a:t>8.1%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4315936"/>
                  </a:ext>
                </a:extLst>
              </a:tr>
            </a:tbl>
          </a:graphicData>
        </a:graphic>
      </p:graphicFrame>
      <p:sp>
        <p:nvSpPr>
          <p:cNvPr id="139" name="TextBox 138">
            <a:extLst>
              <a:ext uri="{FF2B5EF4-FFF2-40B4-BE49-F238E27FC236}">
                <a16:creationId xmlns:a16="http://schemas.microsoft.com/office/drawing/2014/main" id="{D9E7CB9A-C35F-854F-8041-D3374FB3A1F8}"/>
              </a:ext>
            </a:extLst>
          </p:cNvPr>
          <p:cNvSpPr txBox="1"/>
          <p:nvPr/>
        </p:nvSpPr>
        <p:spPr>
          <a:xfrm>
            <a:off x="8119541" y="6473826"/>
            <a:ext cx="3897146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965480E6-4185-5DEA-1224-7CF742EAF9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489" t="1360" b="91698"/>
          <a:stretch/>
        </p:blipFill>
        <p:spPr>
          <a:xfrm>
            <a:off x="4791456" y="1229403"/>
            <a:ext cx="6747401" cy="368785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12ADF66-04DF-29B6-C1EA-A5AF01EC3E0C}"/>
              </a:ext>
            </a:extLst>
          </p:cNvPr>
          <p:cNvGraphicFramePr>
            <a:graphicFrameLocks noGrp="1"/>
          </p:cNvGraphicFramePr>
          <p:nvPr/>
        </p:nvGraphicFramePr>
        <p:xfrm>
          <a:off x="589217" y="3593016"/>
          <a:ext cx="2303154" cy="2338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77">
                  <a:extLst>
                    <a:ext uri="{9D8B030D-6E8A-4147-A177-3AD203B41FA5}">
                      <a16:colId xmlns:a16="http://schemas.microsoft.com/office/drawing/2014/main" val="994158276"/>
                    </a:ext>
                  </a:extLst>
                </a:gridCol>
                <a:gridCol w="1151577">
                  <a:extLst>
                    <a:ext uri="{9D8B030D-6E8A-4147-A177-3AD203B41FA5}">
                      <a16:colId xmlns:a16="http://schemas.microsoft.com/office/drawing/2014/main" val="3086144700"/>
                    </a:ext>
                  </a:extLst>
                </a:gridCol>
              </a:tblGrid>
              <a:tr h="341722"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u="none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US" sz="2000" u="sng" dirty="0">
                          <a:solidFill>
                            <a:schemeClr val="tx1"/>
                          </a:solidFill>
                        </a:rPr>
                        <a:t>Bottom 5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269272"/>
                  </a:ext>
                </a:extLst>
              </a:tr>
              <a:tr h="308051">
                <a:tc>
                  <a:txBody>
                    <a:bodyPr/>
                    <a:lstStyle/>
                    <a:p>
                      <a:r>
                        <a:rPr lang="en-US" sz="1500" dirty="0"/>
                        <a:t>WA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-3.6%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462860"/>
                  </a:ext>
                </a:extLst>
              </a:tr>
              <a:tr h="305511">
                <a:tc>
                  <a:txBody>
                    <a:bodyPr/>
                    <a:lstStyle/>
                    <a:p>
                      <a:r>
                        <a:rPr lang="en-US" sz="1500" dirty="0"/>
                        <a:t>ND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-2.9%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7805534"/>
                  </a:ext>
                </a:extLst>
              </a:tr>
              <a:tr h="309321">
                <a:tc>
                  <a:txBody>
                    <a:bodyPr/>
                    <a:lstStyle/>
                    <a:p>
                      <a:r>
                        <a:rPr lang="en-US" sz="1500" dirty="0"/>
                        <a:t>MD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-2.9%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814627"/>
                  </a:ext>
                </a:extLst>
              </a:tr>
              <a:tr h="313131">
                <a:tc>
                  <a:txBody>
                    <a:bodyPr/>
                    <a:lstStyle/>
                    <a:p>
                      <a:r>
                        <a:rPr lang="en-US" sz="1500" dirty="0"/>
                        <a:t>DC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-2.6%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826683"/>
                  </a:ext>
                </a:extLst>
              </a:tr>
              <a:tr h="310591">
                <a:tc>
                  <a:txBody>
                    <a:bodyPr/>
                    <a:lstStyle/>
                    <a:p>
                      <a:r>
                        <a:rPr lang="en-US" sz="1500" dirty="0"/>
                        <a:t>NY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-2.5%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227122"/>
                  </a:ext>
                </a:extLst>
              </a:tr>
              <a:tr h="341722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646308"/>
                  </a:ext>
                </a:extLst>
              </a:tr>
            </a:tbl>
          </a:graphicData>
        </a:graphic>
      </p:graphicFrame>
      <p:pic>
        <p:nvPicPr>
          <p:cNvPr id="3" name="Picture 2" descr="A map of the united states&#10;&#10;Description automatically generated">
            <a:extLst>
              <a:ext uri="{FF2B5EF4-FFF2-40B4-BE49-F238E27FC236}">
                <a16:creationId xmlns:a16="http://schemas.microsoft.com/office/drawing/2014/main" id="{43F1E63D-FAA7-F60C-FC76-A11DAB690B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" t="7163"/>
          <a:stretch/>
        </p:blipFill>
        <p:spPr>
          <a:xfrm>
            <a:off x="4048418" y="1685820"/>
            <a:ext cx="7076782" cy="451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1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28419" y="6473826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18C4B1C8-FA7C-4869-91B3-AF0336DB0161}"/>
              </a:ext>
            </a:extLst>
          </p:cNvPr>
          <p:cNvGraphicFramePr>
            <a:graphicFrameLocks/>
          </p:cNvGraphicFramePr>
          <p:nvPr/>
        </p:nvGraphicFramePr>
        <p:xfrm>
          <a:off x="165101" y="1414409"/>
          <a:ext cx="11836400" cy="469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781E12C-56FB-4943-9E59-F5C17830D578}"/>
              </a:ext>
            </a:extLst>
          </p:cNvPr>
          <p:cNvSpPr txBox="1">
            <a:spLocks/>
          </p:cNvSpPr>
          <p:nvPr/>
        </p:nvSpPr>
        <p:spPr>
          <a:xfrm>
            <a:off x="90616" y="487215"/>
            <a:ext cx="9494817" cy="58528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Construction job openings &amp; new hires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0586E5-0D16-4B85-B0C6-C294BAD5E154}"/>
              </a:ext>
            </a:extLst>
          </p:cNvPr>
          <p:cNvSpPr txBox="1"/>
          <p:nvPr/>
        </p:nvSpPr>
        <p:spPr>
          <a:xfrm>
            <a:off x="90617" y="922666"/>
            <a:ext cx="9259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Job openings and hires, March 2001-March 2024, not seasonally adjusted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0FB0B71-C6C9-4713-9198-AAB38925DA8C}"/>
              </a:ext>
            </a:extLst>
          </p:cNvPr>
          <p:cNvSpPr txBox="1">
            <a:spLocks/>
          </p:cNvSpPr>
          <p:nvPr/>
        </p:nvSpPr>
        <p:spPr>
          <a:xfrm>
            <a:off x="796465" y="6484590"/>
            <a:ext cx="8908438" cy="304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Source: Bureau of Labor Statistics,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www.bls.gov/jlt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Job Openings &amp; Labor Turnover Survey (JOLTS)  </a:t>
            </a:r>
          </a:p>
        </p:txBody>
      </p:sp>
    </p:spTree>
    <p:extLst>
      <p:ext uri="{BB962C8B-B14F-4D97-AF65-F5344CB8AC3E}">
        <p14:creationId xmlns:p14="http://schemas.microsoft.com/office/powerpoint/2010/main" val="419219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FFCE4-E2FF-6341-B669-B2AE2EE8A76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4088" y="6471425"/>
            <a:ext cx="5304472" cy="248464"/>
          </a:xfrm>
        </p:spPr>
        <p:txBody>
          <a:bodyPr/>
          <a:lstStyle/>
          <a:p>
            <a:r>
              <a:rPr lang="en-US" sz="1100">
                <a:latin typeface="Calibri" panose="020F0502020204030204" pitchFamily="34" charset="0"/>
                <a:cs typeface="Calibri" panose="020F0502020204030204" pitchFamily="34" charset="0"/>
              </a:rPr>
              <a:t>Sources: BLS,  </a:t>
            </a:r>
            <a:r>
              <a:rPr lang="en-US" sz="110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www.bls.gov/ces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DCF5F4-FE64-A14E-8C02-CC11AEA1064D}"/>
              </a:ext>
            </a:extLst>
          </p:cNvPr>
          <p:cNvSpPr txBox="1"/>
          <p:nvPr/>
        </p:nvSpPr>
        <p:spPr>
          <a:xfrm>
            <a:off x="8119121" y="6471424"/>
            <a:ext cx="3683018" cy="2460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AF78EB6B-0B38-4017-887C-70233DCF92B5}"/>
              </a:ext>
            </a:extLst>
          </p:cNvPr>
          <p:cNvGraphicFramePr>
            <a:graphicFrameLocks/>
          </p:cNvGraphicFramePr>
          <p:nvPr/>
        </p:nvGraphicFramePr>
        <p:xfrm>
          <a:off x="162560" y="1580324"/>
          <a:ext cx="5933440" cy="4612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89675AB-91A1-4B6D-AA1D-61BB6DAFD4E3}"/>
              </a:ext>
            </a:extLst>
          </p:cNvPr>
          <p:cNvSpPr txBox="1">
            <a:spLocks/>
          </p:cNvSpPr>
          <p:nvPr/>
        </p:nvSpPr>
        <p:spPr>
          <a:xfrm>
            <a:off x="582455" y="1351072"/>
            <a:ext cx="4668275" cy="568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Annual premium</a:t>
            </a:r>
            <a:r>
              <a:rPr lang="en-US" sz="2000" b="0"/>
              <a:t>, 2000-2019</a:t>
            </a:r>
            <a:endParaRPr lang="en-US" sz="2000"/>
          </a:p>
        </p:txBody>
      </p:sp>
      <p:sp>
        <p:nvSpPr>
          <p:cNvPr id="7" name="AutoShape 146">
            <a:extLst>
              <a:ext uri="{FF2B5EF4-FFF2-40B4-BE49-F238E27FC236}">
                <a16:creationId xmlns:a16="http://schemas.microsoft.com/office/drawing/2014/main" id="{A4D2528F-7781-49A7-A415-73BB9CF53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997" y="2029767"/>
            <a:ext cx="2255396" cy="489713"/>
          </a:xfrm>
          <a:prstGeom prst="wedgeRectCallout">
            <a:avLst>
              <a:gd name="adj1" fmla="val 55282"/>
              <a:gd name="adj2" fmla="val 86203"/>
            </a:avLst>
          </a:prstGeom>
          <a:solidFill>
            <a:schemeClr val="bg1">
              <a:lumMod val="85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97280">
              <a:lnSpc>
                <a:spcPct val="115000"/>
              </a:lnSpc>
              <a:defRPr/>
            </a:pPr>
            <a:r>
              <a:rPr lang="en-US" sz="15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2000- 2019 Average premium [</a:t>
            </a:r>
            <a:r>
              <a:rPr lang="en-US" sz="15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21.5%]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422E5-7889-5D48-9BF0-AA34BA83513E}"/>
              </a:ext>
            </a:extLst>
          </p:cNvPr>
          <p:cNvSpPr txBox="1">
            <a:spLocks/>
          </p:cNvSpPr>
          <p:nvPr/>
        </p:nvSpPr>
        <p:spPr>
          <a:xfrm>
            <a:off x="6448343" y="1349353"/>
            <a:ext cx="5280200" cy="7422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Monthly premium</a:t>
            </a:r>
            <a:r>
              <a:rPr lang="en-US" sz="2000" b="0" dirty="0"/>
              <a:t>, Jan. 2020-Apr. 2024</a:t>
            </a:r>
          </a:p>
          <a:p>
            <a:r>
              <a:rPr lang="en-US" sz="1600" b="0" dirty="0"/>
              <a:t>(seasonally adjusted)</a:t>
            </a:r>
          </a:p>
          <a:p>
            <a:endParaRPr lang="en-US" sz="2000" dirty="0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90180CB-3ABD-148D-1DB0-7678E5441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331884"/>
              </p:ext>
            </p:extLst>
          </p:nvPr>
        </p:nvGraphicFramePr>
        <p:xfrm>
          <a:off x="6121723" y="1901535"/>
          <a:ext cx="5933440" cy="4431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46942C5-AF9E-41ED-6A0C-B85326B5C9EB}"/>
              </a:ext>
            </a:extLst>
          </p:cNvPr>
          <p:cNvSpPr txBox="1">
            <a:spLocks/>
          </p:cNvSpPr>
          <p:nvPr/>
        </p:nvSpPr>
        <p:spPr>
          <a:xfrm>
            <a:off x="463457" y="190015"/>
            <a:ext cx="9095322" cy="979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/>
              <a:t>Construction wage “premium” vs. total private sector</a:t>
            </a:r>
          </a:p>
          <a:p>
            <a:r>
              <a:rPr lang="en-US" sz="2000" b="0"/>
              <a:t>Excess of average hourly earnings (AHE) for production and  nonsupervisory employees in construction vs. private sector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AA15850A-B3A6-5F9A-157A-7F0AE3AD9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093368"/>
              </p:ext>
            </p:extLst>
          </p:nvPr>
        </p:nvGraphicFramePr>
        <p:xfrm>
          <a:off x="7945821" y="4316939"/>
          <a:ext cx="357351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228">
                  <a:extLst>
                    <a:ext uri="{9D8B030D-6E8A-4147-A177-3AD203B41FA5}">
                      <a16:colId xmlns:a16="http://schemas.microsoft.com/office/drawing/2014/main" val="1609280268"/>
                    </a:ext>
                  </a:extLst>
                </a:gridCol>
                <a:gridCol w="1996289">
                  <a:extLst>
                    <a:ext uri="{9D8B030D-6E8A-4147-A177-3AD203B41FA5}">
                      <a16:colId xmlns:a16="http://schemas.microsoft.com/office/drawing/2014/main" val="63444094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% change in AHE Apr. 2023 – Apr. 2024: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681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Construction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4.6%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584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Private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4.0%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597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09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5F7C1B58-0191-F849-B0D7-E685DE72D118}"/>
              </a:ext>
            </a:extLst>
          </p:cNvPr>
          <p:cNvSpPr txBox="1"/>
          <p:nvPr/>
        </p:nvSpPr>
        <p:spPr>
          <a:xfrm>
            <a:off x="8278499" y="6481212"/>
            <a:ext cx="3637483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1FC47770-BD22-E94F-8D53-BF01616F2F1C}"/>
              </a:ext>
            </a:extLst>
          </p:cNvPr>
          <p:cNvSpPr txBox="1">
            <a:spLocks/>
          </p:cNvSpPr>
          <p:nvPr/>
        </p:nvSpPr>
        <p:spPr>
          <a:xfrm>
            <a:off x="663538" y="6483152"/>
            <a:ext cx="8162962" cy="256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Source: Bureau of Labor Statistics, PPI,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3"/>
              </a:rPr>
              <a:t>www.bls.gov/ppi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; AHE,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4"/>
              </a:rPr>
              <a:t>https://www.bls.gov/ces/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B7566A82-A2F2-43F6-9E36-822C08F36A86}"/>
              </a:ext>
            </a:extLst>
          </p:cNvPr>
          <p:cNvSpPr txBox="1">
            <a:spLocks/>
          </p:cNvSpPr>
          <p:nvPr/>
        </p:nvSpPr>
        <p:spPr>
          <a:xfrm>
            <a:off x="142533" y="272283"/>
            <a:ext cx="9267474" cy="13403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Construction materials &amp; labor costs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Year-over-year change in producer price index (PPI)  for nonresidential inputs  and average hourly earnings (AHE) for production employees in construction,        Feb. 2020 – </a:t>
            </a:r>
            <a:r>
              <a:rPr lang="en-US" sz="1800" b="0" dirty="0">
                <a:solidFill>
                  <a:prstClr val="black"/>
                </a:solidFill>
              </a:rPr>
              <a:t>Mar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. 2024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C735D9C6-5C3E-4214-A08F-13F6B5DD03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3717953"/>
              </p:ext>
            </p:extLst>
          </p:nvPr>
        </p:nvGraphicFramePr>
        <p:xfrm>
          <a:off x="75136" y="1544716"/>
          <a:ext cx="10005273" cy="4377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F63DAA5-B2BA-9276-9AFC-C7A3524B85B6}"/>
              </a:ext>
            </a:extLst>
          </p:cNvPr>
          <p:cNvSpPr txBox="1"/>
          <p:nvPr/>
        </p:nvSpPr>
        <p:spPr>
          <a:xfrm>
            <a:off x="5833413" y="2484502"/>
            <a:ext cx="353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PPI for nonresidential inputs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82CE3D-1DBE-2EAA-1236-4A901E1D8BF7}"/>
              </a:ext>
            </a:extLst>
          </p:cNvPr>
          <p:cNvSpPr txBox="1"/>
          <p:nvPr/>
        </p:nvSpPr>
        <p:spPr>
          <a:xfrm>
            <a:off x="8321222" y="3125585"/>
            <a:ext cx="1795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AHE for production employees in construction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CCCDBE-CA59-15A8-C4E3-CA9838085DCE}"/>
              </a:ext>
            </a:extLst>
          </p:cNvPr>
          <p:cNvSpPr txBox="1"/>
          <p:nvPr/>
        </p:nvSpPr>
        <p:spPr>
          <a:xfrm>
            <a:off x="10080409" y="4591923"/>
            <a:ext cx="860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PPI**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E62F42-E06E-0D04-27C8-C7995FFB9E7B}"/>
              </a:ext>
            </a:extLst>
          </p:cNvPr>
          <p:cNvSpPr txBox="1"/>
          <p:nvPr/>
        </p:nvSpPr>
        <p:spPr>
          <a:xfrm>
            <a:off x="10063937" y="4214471"/>
            <a:ext cx="775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AHE*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BDFF45-9812-AEC5-BD0F-20DAEFBA8538}"/>
              </a:ext>
            </a:extLst>
          </p:cNvPr>
          <p:cNvSpPr txBox="1"/>
          <p:nvPr/>
        </p:nvSpPr>
        <p:spPr>
          <a:xfrm>
            <a:off x="10569106" y="3452481"/>
            <a:ext cx="1547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 change since: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5D64BD-B1B4-43AF-5226-8997AAB105EA}"/>
              </a:ext>
            </a:extLst>
          </p:cNvPr>
          <p:cNvSpPr txBox="1"/>
          <p:nvPr/>
        </p:nvSpPr>
        <p:spPr>
          <a:xfrm>
            <a:off x="10669786" y="3666166"/>
            <a:ext cx="669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u="sng" dirty="0">
                <a:solidFill>
                  <a:prstClr val="black"/>
                </a:solidFill>
                <a:latin typeface="Calibri" panose="020F0502020204030204"/>
              </a:rPr>
              <a:t>Mar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2023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757FF8-0492-5211-43F8-C98FC5A14F00}"/>
              </a:ext>
            </a:extLst>
          </p:cNvPr>
          <p:cNvSpPr txBox="1"/>
          <p:nvPr/>
        </p:nvSpPr>
        <p:spPr>
          <a:xfrm>
            <a:off x="10707428" y="4183022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4.9%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FACB6E-C183-1107-FF31-CEA04F9CDD3F}"/>
              </a:ext>
            </a:extLst>
          </p:cNvPr>
          <p:cNvSpPr txBox="1"/>
          <p:nvPr/>
        </p:nvSpPr>
        <p:spPr>
          <a:xfrm>
            <a:off x="10705389" y="4591923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/>
              </a:rPr>
              <a:t>1.5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%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7020AF-B88F-3DFF-1B60-D67D911455B4}"/>
              </a:ext>
            </a:extLst>
          </p:cNvPr>
          <p:cNvSpPr txBox="1"/>
          <p:nvPr/>
        </p:nvSpPr>
        <p:spPr>
          <a:xfrm>
            <a:off x="11368965" y="3660138"/>
            <a:ext cx="597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Feb. 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21E43-1DCD-4EE3-2A91-929DEE4E279A}"/>
              </a:ext>
            </a:extLst>
          </p:cNvPr>
          <p:cNvSpPr txBox="1"/>
          <p:nvPr/>
        </p:nvSpPr>
        <p:spPr>
          <a:xfrm>
            <a:off x="11376770" y="4186772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DA3DFE-4C19-8E21-9A12-B53916D8C94F}"/>
              </a:ext>
            </a:extLst>
          </p:cNvPr>
          <p:cNvSpPr txBox="1"/>
          <p:nvPr/>
        </p:nvSpPr>
        <p:spPr>
          <a:xfrm>
            <a:off x="11390182" y="4582190"/>
            <a:ext cx="8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39%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E96C44-7CBB-AB5A-C145-F1D2414168E0}"/>
              </a:ext>
            </a:extLst>
          </p:cNvPr>
          <p:cNvSpPr txBox="1"/>
          <p:nvPr/>
        </p:nvSpPr>
        <p:spPr>
          <a:xfrm>
            <a:off x="796486" y="5789685"/>
            <a:ext cx="6804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*Seasonally adjusted (SA)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**Not seasonally adjusted (BLS does not post SA data for this series) </a:t>
            </a:r>
          </a:p>
        </p:txBody>
      </p:sp>
    </p:spTree>
    <p:extLst>
      <p:ext uri="{BB962C8B-B14F-4D97-AF65-F5344CB8AC3E}">
        <p14:creationId xmlns:p14="http://schemas.microsoft.com/office/powerpoint/2010/main" val="324634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5F7C1B58-0191-F849-B0D7-E685DE72D118}"/>
              </a:ext>
            </a:extLst>
          </p:cNvPr>
          <p:cNvSpPr txBox="1"/>
          <p:nvPr/>
        </p:nvSpPr>
        <p:spPr>
          <a:xfrm>
            <a:off x="8154024" y="6483152"/>
            <a:ext cx="3637483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1FC47770-BD22-E94F-8D53-BF01616F2F1C}"/>
              </a:ext>
            </a:extLst>
          </p:cNvPr>
          <p:cNvSpPr txBox="1">
            <a:spLocks/>
          </p:cNvSpPr>
          <p:nvPr/>
        </p:nvSpPr>
        <p:spPr>
          <a:xfrm>
            <a:off x="663538" y="6483153"/>
            <a:ext cx="7885754" cy="256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Source: Bureau of Labor Statistics</a:t>
            </a: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www.bls.gov/ppi</a:t>
            </a: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1EEDD80-743B-C948-7BB0-4F239E65CC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4680659"/>
              </p:ext>
            </p:extLst>
          </p:nvPr>
        </p:nvGraphicFramePr>
        <p:xfrm>
          <a:off x="142532" y="1739900"/>
          <a:ext cx="7885754" cy="452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7AEA8FC-AD2B-FB02-212D-72F3D6A2AEF8}"/>
              </a:ext>
            </a:extLst>
          </p:cNvPr>
          <p:cNvSpPr txBox="1">
            <a:spLocks/>
          </p:cNvSpPr>
          <p:nvPr/>
        </p:nvSpPr>
        <p:spPr>
          <a:xfrm>
            <a:off x="142532" y="411495"/>
            <a:ext cx="9534868" cy="1206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400" b="1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US" sz="2200" dirty="0"/>
              <a:t>Input costs have risen faster than bid prices since early 2020</a:t>
            </a:r>
          </a:p>
          <a:p>
            <a:r>
              <a:rPr lang="en-US" sz="1800" b="0" dirty="0"/>
              <a:t>Cumulative change in producer price index (PPI) for </a:t>
            </a:r>
            <a:r>
              <a:rPr lang="en-US" sz="1800" dirty="0">
                <a:solidFill>
                  <a:srgbClr val="C00000"/>
                </a:solidFill>
              </a:rPr>
              <a:t>inputs</a:t>
            </a:r>
            <a:r>
              <a:rPr lang="en-US" sz="1800" b="0" dirty="0"/>
              <a:t> and </a:t>
            </a:r>
            <a:r>
              <a:rPr lang="en-US" sz="1800" dirty="0">
                <a:solidFill>
                  <a:schemeClr val="accent1"/>
                </a:solidFill>
              </a:rPr>
              <a:t>bid prices </a:t>
            </a:r>
            <a:r>
              <a:rPr lang="en-US" sz="1800" b="0" dirty="0"/>
              <a:t>for nonresidential construction, Feb. 2020-Mar. 2024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4CE85A2D-7403-7837-66A4-9B7B7CA07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76162"/>
              </p:ext>
            </p:extLst>
          </p:nvPr>
        </p:nvGraphicFramePr>
        <p:xfrm>
          <a:off x="7967909" y="1927937"/>
          <a:ext cx="4009712" cy="206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9015">
                  <a:extLst>
                    <a:ext uri="{9D8B030D-6E8A-4147-A177-3AD203B41FA5}">
                      <a16:colId xmlns:a16="http://schemas.microsoft.com/office/drawing/2014/main" val="3849567476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510113792"/>
                    </a:ext>
                  </a:extLst>
                </a:gridCol>
                <a:gridCol w="1053905">
                  <a:extLst>
                    <a:ext uri="{9D8B030D-6E8A-4147-A177-3AD203B41FA5}">
                      <a16:colId xmlns:a16="http://schemas.microsoft.com/office/drawing/2014/main" val="4011941131"/>
                    </a:ext>
                  </a:extLst>
                </a:gridCol>
                <a:gridCol w="1099824">
                  <a:extLst>
                    <a:ext uri="{9D8B030D-6E8A-4147-A177-3AD203B41FA5}">
                      <a16:colId xmlns:a16="http://schemas.microsoft.com/office/drawing/2014/main" val="3855794662"/>
                    </a:ext>
                  </a:extLst>
                </a:gridCol>
              </a:tblGrid>
              <a:tr h="500897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% change to Mar. 2024 in PPI: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PPI for inputs: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accent1"/>
                          </a:solidFill>
                        </a:rPr>
                        <a:t>Bid  price  </a:t>
                      </a:r>
                    </a:p>
                    <a:p>
                      <a:pPr algn="ctr"/>
                      <a:r>
                        <a:rPr lang="en-US" sz="1500" dirty="0">
                          <a:solidFill>
                            <a:schemeClr val="accent1"/>
                          </a:solidFill>
                        </a:rPr>
                        <a:t>PPI: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29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Feb. 2020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39%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735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500" dirty="0"/>
                        <a:t>Mar. 2023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1.5%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-0.8%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18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Feb. 2024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0.3%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0.1%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613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98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F1C243CB-8705-F346-92AC-2FB9B3BC8D9E}"/>
              </a:ext>
            </a:extLst>
          </p:cNvPr>
          <p:cNvSpPr txBox="1"/>
          <p:nvPr/>
        </p:nvSpPr>
        <p:spPr>
          <a:xfrm>
            <a:off x="8215124" y="6519024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©2023 The Associated General Contractors of America, Inc. </a:t>
            </a:r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01318160-F114-2F4E-BA11-8781FE7D9154}"/>
              </a:ext>
            </a:extLst>
          </p:cNvPr>
          <p:cNvSpPr txBox="1">
            <a:spLocks/>
          </p:cNvSpPr>
          <p:nvPr/>
        </p:nvSpPr>
        <p:spPr>
          <a:xfrm>
            <a:off x="736389" y="6373105"/>
            <a:ext cx="7285393" cy="384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Source: BLS, 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www.bls.gov/ppi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, producer price indexes for inputs to new nonresidential </a:t>
            </a:r>
            <a:r>
              <a:rPr lang="en-US" sz="1100">
                <a:latin typeface="Calibri" panose="020F0502020204030204" pitchFamily="34" charset="0"/>
                <a:cs typeface="Calibri" panose="020F0502020204030204" pitchFamily="34" charset="0"/>
              </a:rPr>
              <a:t>construction and 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bid prices</a:t>
            </a:r>
          </a:p>
          <a:p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BF32B49A-89CE-F542-BE1B-632ADE8B47BB}"/>
              </a:ext>
            </a:extLst>
          </p:cNvPr>
          <p:cNvSpPr txBox="1">
            <a:spLocks/>
          </p:cNvSpPr>
          <p:nvPr/>
        </p:nvSpPr>
        <p:spPr>
          <a:xfrm>
            <a:off x="402863" y="335718"/>
            <a:ext cx="9112045" cy="3857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latin typeface="Poppins" pitchFamily="2" charset="77"/>
                <a:cs typeface="Poppins" pitchFamily="2" charset="77"/>
              </a:rPr>
              <a:t>Cost squeeze on contractors can reappear suddenly</a:t>
            </a:r>
            <a:br>
              <a:rPr lang="en-US" sz="2000" b="1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</a:br>
            <a:endParaRPr lang="en-US" sz="20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8EDB0B81-2B68-9748-B60E-19C5585C0FA8}"/>
              </a:ext>
            </a:extLst>
          </p:cNvPr>
          <p:cNvSpPr txBox="1">
            <a:spLocks/>
          </p:cNvSpPr>
          <p:nvPr/>
        </p:nvSpPr>
        <p:spPr>
          <a:xfrm>
            <a:off x="555877" y="1462904"/>
            <a:ext cx="9392944" cy="50253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Poppins" pitchFamily="2" charset="77"/>
                <a:cs typeface="Poppins" pitchFamily="2" charset="77"/>
              </a:rPr>
              <a:t>Difference between year-over-year change in materials costs vs. bid prices, Jun 2020-Sep 2021</a:t>
            </a:r>
            <a:br>
              <a:rPr lang="en-US" sz="1400" dirty="0">
                <a:solidFill>
                  <a:prstClr val="black"/>
                </a:solidFill>
                <a:latin typeface="Poppins" pitchFamily="2" charset="77"/>
                <a:cs typeface="Poppins" pitchFamily="2" charset="77"/>
              </a:rPr>
            </a:br>
            <a:endParaRPr lang="en-US" sz="1400" dirty="0">
              <a:latin typeface="Poppins" pitchFamily="2" charset="77"/>
              <a:cs typeface="Poppins" pitchFamily="2" charset="77"/>
            </a:endParaRPr>
          </a:p>
        </p:txBody>
      </p:sp>
      <p:graphicFrame>
        <p:nvGraphicFramePr>
          <p:cNvPr id="17" name="Content Placeholder 4">
            <a:extLst>
              <a:ext uri="{FF2B5EF4-FFF2-40B4-BE49-F238E27FC236}">
                <a16:creationId xmlns:a16="http://schemas.microsoft.com/office/drawing/2014/main" id="{9D2D3ACC-EF67-A54D-8942-C12A0EBE3301}"/>
              </a:ext>
            </a:extLst>
          </p:cNvPr>
          <p:cNvGraphicFramePr>
            <a:graphicFrameLocks/>
          </p:cNvGraphicFramePr>
          <p:nvPr/>
        </p:nvGraphicFramePr>
        <p:xfrm>
          <a:off x="1" y="1231344"/>
          <a:ext cx="9644266" cy="4910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756D0658-8CEB-374A-838E-15F667357F21}"/>
              </a:ext>
            </a:extLst>
          </p:cNvPr>
          <p:cNvSpPr txBox="1">
            <a:spLocks/>
          </p:cNvSpPr>
          <p:nvPr/>
        </p:nvSpPr>
        <p:spPr>
          <a:xfrm>
            <a:off x="402863" y="670676"/>
            <a:ext cx="9392944" cy="50253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Difference between year-over-year change in materials costs vs. bid prices, Jan 2016-Mar 2024</a:t>
            </a:r>
            <a:br>
              <a:rPr lang="en-US" sz="1800" dirty="0">
                <a:solidFill>
                  <a:prstClr val="black"/>
                </a:solidFill>
                <a:latin typeface="Calibri"/>
              </a:rPr>
            </a:br>
            <a:endParaRPr lang="en-US" sz="1800" dirty="0"/>
          </a:p>
        </p:txBody>
      </p:sp>
      <p:sp>
        <p:nvSpPr>
          <p:cNvPr id="11" name="TextBox 35">
            <a:extLst>
              <a:ext uri="{FF2B5EF4-FFF2-40B4-BE49-F238E27FC236}">
                <a16:creationId xmlns:a16="http://schemas.microsoft.com/office/drawing/2014/main" id="{4660070D-5959-45DD-9E41-7346BB7F1B3F}"/>
              </a:ext>
            </a:extLst>
          </p:cNvPr>
          <p:cNvSpPr txBox="1"/>
          <p:nvPr/>
        </p:nvSpPr>
        <p:spPr>
          <a:xfrm>
            <a:off x="8009288" y="5726796"/>
            <a:ext cx="589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2023</a:t>
            </a:r>
          </a:p>
        </p:txBody>
      </p:sp>
      <p:sp>
        <p:nvSpPr>
          <p:cNvPr id="15" name="AutoShape 146">
            <a:extLst>
              <a:ext uri="{FF2B5EF4-FFF2-40B4-BE49-F238E27FC236}">
                <a16:creationId xmlns:a16="http://schemas.microsoft.com/office/drawing/2014/main" id="{A1E8B5ED-7A64-45FA-8709-982564AA3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3942" y="2309290"/>
            <a:ext cx="1717635" cy="594872"/>
          </a:xfrm>
          <a:prstGeom prst="wedgeRectCallout">
            <a:avLst>
              <a:gd name="adj1" fmla="val -11225"/>
              <a:gd name="adj2" fmla="val 138406"/>
            </a:avLst>
          </a:prstGeom>
          <a:solidFill>
            <a:schemeClr val="bg1">
              <a:lumMod val="85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 2016- Dec 2018 </a:t>
            </a:r>
          </a:p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 months</a:t>
            </a:r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AutoShape 146">
            <a:extLst>
              <a:ext uri="{FF2B5EF4-FFF2-40B4-BE49-F238E27FC236}">
                <a16:creationId xmlns:a16="http://schemas.microsoft.com/office/drawing/2014/main" id="{56E123FD-F6B0-40BA-BF0A-A448869A1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0416" y="1712518"/>
            <a:ext cx="1771977" cy="502539"/>
          </a:xfrm>
          <a:prstGeom prst="wedgeRectCallout">
            <a:avLst>
              <a:gd name="adj1" fmla="val -30053"/>
              <a:gd name="adj2" fmla="val 238181"/>
            </a:avLst>
          </a:prstGeom>
          <a:solidFill>
            <a:schemeClr val="bg1">
              <a:lumMod val="85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 2020- May 2022</a:t>
            </a:r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1097280">
              <a:lnSpc>
                <a:spcPct val="115000"/>
              </a:lnSpc>
              <a:defRPr/>
            </a:pPr>
            <a:r>
              <a:rPr lang="en-US" sz="1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 months</a:t>
            </a:r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35">
            <a:extLst>
              <a:ext uri="{FF2B5EF4-FFF2-40B4-BE49-F238E27FC236}">
                <a16:creationId xmlns:a16="http://schemas.microsoft.com/office/drawing/2014/main" id="{A896A728-BC55-ABE7-4F4F-086225BBA71E}"/>
              </a:ext>
            </a:extLst>
          </p:cNvPr>
          <p:cNvSpPr txBox="1"/>
          <p:nvPr/>
        </p:nvSpPr>
        <p:spPr>
          <a:xfrm>
            <a:off x="9099378" y="5726796"/>
            <a:ext cx="589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2024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2C67514-0528-8B43-7CF6-595F3EAF9DED}"/>
              </a:ext>
            </a:extLst>
          </p:cNvPr>
          <p:cNvGraphicFramePr>
            <a:graphicFrameLocks noGrp="1"/>
          </p:cNvGraphicFramePr>
          <p:nvPr/>
        </p:nvGraphicFramePr>
        <p:xfrm>
          <a:off x="9644267" y="3079322"/>
          <a:ext cx="2475688" cy="1395459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506940">
                  <a:extLst>
                    <a:ext uri="{9D8B030D-6E8A-4147-A177-3AD203B41FA5}">
                      <a16:colId xmlns:a16="http://schemas.microsoft.com/office/drawing/2014/main" val="1801180120"/>
                    </a:ext>
                  </a:extLst>
                </a:gridCol>
                <a:gridCol w="968748">
                  <a:extLst>
                    <a:ext uri="{9D8B030D-6E8A-4147-A177-3AD203B41FA5}">
                      <a16:colId xmlns:a16="http://schemas.microsoft.com/office/drawing/2014/main" val="28720169"/>
                    </a:ext>
                  </a:extLst>
                </a:gridCol>
              </a:tblGrid>
              <a:tr h="435339">
                <a:tc gridSpan="2"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Mar 2023-Mar 2024 change: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081526"/>
                  </a:ext>
                </a:extLst>
              </a:tr>
              <a:tr h="294257">
                <a:tc>
                  <a:txBody>
                    <a:bodyPr/>
                    <a:lstStyle/>
                    <a:p>
                      <a:r>
                        <a:rPr lang="en-US" sz="1500" dirty="0"/>
                        <a:t>Input price PPI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1.5%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071818"/>
                  </a:ext>
                </a:extLst>
              </a:tr>
              <a:tr h="294257">
                <a:tc>
                  <a:txBody>
                    <a:bodyPr/>
                    <a:lstStyle/>
                    <a:p>
                      <a:r>
                        <a:rPr lang="en-US" sz="1500" dirty="0"/>
                        <a:t>Bid price PPI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u="none" dirty="0"/>
                        <a:t>-0.8%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809056"/>
                  </a:ext>
                </a:extLst>
              </a:tr>
              <a:tr h="294257">
                <a:tc>
                  <a:txBody>
                    <a:bodyPr/>
                    <a:lstStyle/>
                    <a:p>
                      <a:r>
                        <a:rPr lang="en-US" sz="1500" dirty="0"/>
                        <a:t>Difference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C00000"/>
                          </a:solidFill>
                        </a:rPr>
                        <a:t>2.3%</a:t>
                      </a:r>
                    </a:p>
                  </a:txBody>
                  <a:tcPr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54093"/>
                  </a:ext>
                </a:extLst>
              </a:tr>
            </a:tbl>
          </a:graphicData>
        </a:graphic>
      </p:graphicFrame>
      <p:sp>
        <p:nvSpPr>
          <p:cNvPr id="5" name="TextBox 62">
            <a:extLst>
              <a:ext uri="{FF2B5EF4-FFF2-40B4-BE49-F238E27FC236}">
                <a16:creationId xmlns:a16="http://schemas.microsoft.com/office/drawing/2014/main" id="{8FD09D2E-9AC7-F86F-65B2-798D4A78AA54}"/>
              </a:ext>
            </a:extLst>
          </p:cNvPr>
          <p:cNvSpPr txBox="1"/>
          <p:nvPr/>
        </p:nvSpPr>
        <p:spPr>
          <a:xfrm>
            <a:off x="10145146" y="1963788"/>
            <a:ext cx="21576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cs typeface="Arial" panose="020B0604020202020204" pitchFamily="34" charset="0"/>
              </a:rPr>
              <a:t>= period when change in input costs exceeded change in bid prices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7687E6-26E5-DB9A-08EC-EAB7DB5525ED}"/>
              </a:ext>
            </a:extLst>
          </p:cNvPr>
          <p:cNvSpPr/>
          <p:nvPr/>
        </p:nvSpPr>
        <p:spPr>
          <a:xfrm flipH="1">
            <a:off x="9948821" y="2077930"/>
            <a:ext cx="134810" cy="11887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2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D1582-AAF6-40A1-888F-96456128FC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9149" y="568775"/>
            <a:ext cx="8487564" cy="40011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Some construction costs remain volatile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6C43A7-EB76-488A-A059-FED468740829}"/>
              </a:ext>
            </a:extLst>
          </p:cNvPr>
          <p:cNvSpPr txBox="1"/>
          <p:nvPr/>
        </p:nvSpPr>
        <p:spPr>
          <a:xfrm>
            <a:off x="429149" y="1041907"/>
            <a:ext cx="911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producer price indexes, 1 - &amp; 12-mo. change (not seasonally adjusted)</a:t>
            </a:r>
            <a:endParaRPr lang="en-US" sz="2000" dirty="0">
              <a:solidFill>
                <a:srgbClr val="C0504D">
                  <a:lumMod val="75000"/>
                </a:srgb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8419" y="6473826"/>
            <a:ext cx="3467395" cy="238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50" dirty="0">
                <a:latin typeface="Times New Roman" charset="0"/>
                <a:ea typeface="Times New Roman" charset="0"/>
                <a:cs typeface="Times New Roman" charset="0"/>
              </a:rPr>
              <a:t>©2024 The Associated General Contractors of America, Inc. 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72E744C2-D67F-1740-B13E-7AB655FF9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1856" y="1508165"/>
            <a:ext cx="2952477" cy="104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97192" fontAlgn="base">
              <a:spcBef>
                <a:spcPct val="0"/>
              </a:spcBef>
              <a:defRPr/>
            </a:pPr>
            <a:endParaRPr lang="en-US" b="1" u="sng" dirty="0">
              <a:latin typeface="Calibri" pitchFamily="34" charset="0"/>
              <a:cs typeface="Arial" pitchFamily="34" charset="0"/>
            </a:endParaRPr>
          </a:p>
          <a:p>
            <a:pPr defTabSz="1097192" fontAlgn="base">
              <a:spcBef>
                <a:spcPct val="0"/>
              </a:spcBef>
              <a:defRPr/>
            </a:pPr>
            <a:r>
              <a:rPr lang="en-US" b="1" u="sng" dirty="0">
                <a:latin typeface="Calibri" pitchFamily="34" charset="0"/>
                <a:cs typeface="Arial" pitchFamily="34" charset="0"/>
              </a:rPr>
              <a:t>March 2024 change from:</a:t>
            </a:r>
          </a:p>
          <a:p>
            <a:pPr defTabSz="1097192" fontAlgn="base">
              <a:spcBef>
                <a:spcPct val="0"/>
              </a:spcBef>
              <a:defRPr/>
            </a:pPr>
            <a:r>
              <a:rPr lang="en-US" b="1" dirty="0">
                <a:latin typeface="Calibri" pitchFamily="34" charset="0"/>
                <a:cs typeface="Arial" pitchFamily="34" charset="0"/>
              </a:rPr>
              <a:t>  Feb. 2024    Mar. 2023</a:t>
            </a:r>
          </a:p>
          <a:p>
            <a:pPr defTabSz="1097192" fontAlgn="base">
              <a:spcBef>
                <a:spcPct val="0"/>
              </a:spcBef>
              <a:defRPr/>
            </a:pPr>
            <a:r>
              <a:rPr lang="en-US" b="1" dirty="0">
                <a:latin typeface="Calibri" pitchFamily="34" charset="0"/>
                <a:cs typeface="Arial" pitchFamily="34" charset="0"/>
              </a:rPr>
              <a:t>  </a:t>
            </a:r>
            <a:r>
              <a:rPr lang="en-US" b="1" u="sng" dirty="0">
                <a:latin typeface="Calibri" pitchFamily="34" charset="0"/>
                <a:cs typeface="Arial" pitchFamily="34" charset="0"/>
              </a:rPr>
              <a:t>(1 month)</a:t>
            </a:r>
            <a:r>
              <a:rPr lang="en-US" b="1" dirty="0">
                <a:latin typeface="Calibri" pitchFamily="34" charset="0"/>
                <a:cs typeface="Arial" pitchFamily="34" charset="0"/>
              </a:rPr>
              <a:t>   </a:t>
            </a:r>
            <a:r>
              <a:rPr lang="en-US" b="1" u="sng" dirty="0">
                <a:latin typeface="Calibri" pitchFamily="34" charset="0"/>
                <a:cs typeface="Arial" pitchFamily="34" charset="0"/>
              </a:rPr>
              <a:t>(12 months)</a:t>
            </a:r>
            <a:r>
              <a:rPr lang="en-US" b="1" dirty="0">
                <a:latin typeface="Calibri" pitchFamily="34" charset="0"/>
                <a:cs typeface="Arial" pitchFamily="34" charset="0"/>
              </a:rPr>
              <a:t>     </a:t>
            </a:r>
            <a:endParaRPr lang="en-US" b="1" u="sng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9" name="Content Placeholder 3">
            <a:extLst>
              <a:ext uri="{FF2B5EF4-FFF2-40B4-BE49-F238E27FC236}">
                <a16:creationId xmlns:a16="http://schemas.microsoft.com/office/drawing/2014/main" id="{F875C3B4-9AC3-4198-9365-9F834D530AFC}"/>
              </a:ext>
            </a:extLst>
          </p:cNvPr>
          <p:cNvSpPr txBox="1">
            <a:spLocks/>
          </p:cNvSpPr>
          <p:nvPr/>
        </p:nvSpPr>
        <p:spPr>
          <a:xfrm>
            <a:off x="852894" y="6473826"/>
            <a:ext cx="7375525" cy="318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000" b="0" i="0" kern="1200">
                <a:solidFill>
                  <a:schemeClr val="tx1"/>
                </a:solidFill>
                <a:latin typeface="Nunito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n-lt"/>
              </a:rPr>
              <a:t>Source: BLS, producer price indexes, www.bls.gov/ppi</a:t>
            </a:r>
            <a:r>
              <a:rPr lang="en-US" sz="1200" i="1" dirty="0">
                <a:latin typeface="+mn-lt"/>
              </a:rPr>
              <a:t> </a:t>
            </a:r>
            <a:endParaRPr lang="en-US" sz="1200" dirty="0">
              <a:latin typeface="+mn-lt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7DFFDCB-62A4-4A47-B404-802687AA3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107717"/>
              </p:ext>
            </p:extLst>
          </p:nvPr>
        </p:nvGraphicFramePr>
        <p:xfrm>
          <a:off x="697584" y="3022624"/>
          <a:ext cx="1058884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567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2466753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46471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22733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8032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249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Ready-mix concrete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7.0%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20" name="Table 3">
            <a:extLst>
              <a:ext uri="{FF2B5EF4-FFF2-40B4-BE49-F238E27FC236}">
                <a16:creationId xmlns:a16="http://schemas.microsoft.com/office/drawing/2014/main" id="{6206C2D6-09F7-477B-A15F-12634375E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003420"/>
              </p:ext>
            </p:extLst>
          </p:nvPr>
        </p:nvGraphicFramePr>
        <p:xfrm>
          <a:off x="697584" y="2664831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206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0114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35839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82502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31185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Cement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tx1"/>
                          </a:solidFill>
                        </a:rPr>
                        <a:t> 0%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5.0%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25" name="Table 3">
            <a:extLst>
              <a:ext uri="{FF2B5EF4-FFF2-40B4-BE49-F238E27FC236}">
                <a16:creationId xmlns:a16="http://schemas.microsoft.com/office/drawing/2014/main" id="{C948AE4D-5868-44D7-83D2-37B11018EE38}"/>
              </a:ext>
            </a:extLst>
          </p:cNvPr>
          <p:cNvGraphicFramePr>
            <a:graphicFrameLocks noGrp="1"/>
          </p:cNvGraphicFramePr>
          <p:nvPr/>
        </p:nvGraphicFramePr>
        <p:xfrm>
          <a:off x="674016" y="3850935"/>
          <a:ext cx="88598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8061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581259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112055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dirty="0">
                          <a:solidFill>
                            <a:schemeClr val="tx1"/>
                          </a:solidFill>
                        </a:rPr>
                        <a:t>Subcontractor price indexes</a:t>
                      </a:r>
                      <a:r>
                        <a:rPr lang="en-US" sz="1800" b="0" u="sng" dirty="0">
                          <a:solidFill>
                            <a:schemeClr val="tx1"/>
                          </a:solidFill>
                        </a:rPr>
                        <a:t>, nonresidential building work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EFDC7BDA-1A55-E201-96EC-2E309A8CC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800752"/>
              </p:ext>
            </p:extLst>
          </p:nvPr>
        </p:nvGraphicFramePr>
        <p:xfrm>
          <a:off x="697584" y="3367037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9779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9541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46471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75609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27446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Diesel fuel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-0.6%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-6.2%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2684A44-E0CF-4C80-1615-C9CDE3ACB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19931"/>
              </p:ext>
            </p:extLst>
          </p:nvPr>
        </p:nvGraphicFramePr>
        <p:xfrm>
          <a:off x="697584" y="4654894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206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0114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35839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82502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31185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Plumbing contractors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-0.1%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1.8%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57ED81AB-EEA4-1B46-FB2D-2A316FE26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85555"/>
              </p:ext>
            </p:extLst>
          </p:nvPr>
        </p:nvGraphicFramePr>
        <p:xfrm>
          <a:off x="697584" y="4289134"/>
          <a:ext cx="1058884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5767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543553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67737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61237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2055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632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Roofing contractors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0.0%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3.7%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1C4AD47D-91F3-A498-90D8-3936E7518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675435"/>
              </p:ext>
            </p:extLst>
          </p:nvPr>
        </p:nvGraphicFramePr>
        <p:xfrm>
          <a:off x="697584" y="5046849"/>
          <a:ext cx="1058884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2567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2466753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46471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22733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80322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249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Electrical contractors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0.0%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-5.1%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35FE2089-1340-F5A6-C675-02E10E0AD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94617"/>
              </p:ext>
            </p:extLst>
          </p:nvPr>
        </p:nvGraphicFramePr>
        <p:xfrm>
          <a:off x="674016" y="5405221"/>
          <a:ext cx="105888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9206">
                  <a:extLst>
                    <a:ext uri="{9D8B030D-6E8A-4147-A177-3AD203B41FA5}">
                      <a16:colId xmlns:a16="http://schemas.microsoft.com/office/drawing/2014/main" val="1613185996"/>
                    </a:ext>
                  </a:extLst>
                </a:gridCol>
                <a:gridCol w="1600114">
                  <a:extLst>
                    <a:ext uri="{9D8B030D-6E8A-4147-A177-3AD203B41FA5}">
                      <a16:colId xmlns:a16="http://schemas.microsoft.com/office/drawing/2014/main" val="2477260596"/>
                    </a:ext>
                  </a:extLst>
                </a:gridCol>
                <a:gridCol w="835839">
                  <a:extLst>
                    <a:ext uri="{9D8B030D-6E8A-4147-A177-3AD203B41FA5}">
                      <a16:colId xmlns:a16="http://schemas.microsoft.com/office/drawing/2014/main" val="3406682344"/>
                    </a:ext>
                  </a:extLst>
                </a:gridCol>
                <a:gridCol w="882502">
                  <a:extLst>
                    <a:ext uri="{9D8B030D-6E8A-4147-A177-3AD203B41FA5}">
                      <a16:colId xmlns:a16="http://schemas.microsoft.com/office/drawing/2014/main" val="3058325042"/>
                    </a:ext>
                  </a:extLst>
                </a:gridCol>
                <a:gridCol w="1131185">
                  <a:extLst>
                    <a:ext uri="{9D8B030D-6E8A-4147-A177-3AD203B41FA5}">
                      <a16:colId xmlns:a16="http://schemas.microsoft.com/office/drawing/2014/main" val="940052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Concrete contractors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0.2%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   -0.8%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91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01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A134CF2777A043BB432737C67DC728" ma:contentTypeVersion="14" ma:contentTypeDescription="Create a new document." ma:contentTypeScope="" ma:versionID="bdedf1ab3f5bc0a49909b076ce7776b2">
  <xsd:schema xmlns:xsd="http://www.w3.org/2001/XMLSchema" xmlns:xs="http://www.w3.org/2001/XMLSchema" xmlns:p="http://schemas.microsoft.com/office/2006/metadata/properties" xmlns:ns3="5c858b52-4274-4d06-a97b-060fff08ba6a" xmlns:ns4="01062024-458a-438b-ab6a-1e23c31a853b" targetNamespace="http://schemas.microsoft.com/office/2006/metadata/properties" ma:root="true" ma:fieldsID="50aec06d08c1238a58e2860f13be3634" ns3:_="" ns4:_="">
    <xsd:import namespace="5c858b52-4274-4d06-a97b-060fff08ba6a"/>
    <xsd:import namespace="01062024-458a-438b-ab6a-1e23c31a85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58b52-4274-4d06-a97b-060fff08b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62024-458a-438b-ab6a-1e23c31a853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9A486C-A250-49A1-A400-C42D788C7AB7}">
  <ds:schemaRefs>
    <ds:schemaRef ds:uri="01062024-458a-438b-ab6a-1e23c31a853b"/>
    <ds:schemaRef ds:uri="5c858b52-4274-4d06-a97b-060fff08ba6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0996767-2279-475B-B620-F00E1DE071E8}">
  <ds:schemaRefs>
    <ds:schemaRef ds:uri="01062024-458a-438b-ab6a-1e23c31a853b"/>
    <ds:schemaRef ds:uri="5c858b52-4274-4d06-a97b-060fff08ba6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CDC81C-DE15-4165-9DF8-FBF3C125B2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15779</TotalTime>
  <Words>1733</Words>
  <Application>Microsoft Office PowerPoint</Application>
  <PresentationFormat>Widescreen</PresentationFormat>
  <Paragraphs>307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Aptos</vt:lpstr>
      <vt:lpstr>Arial</vt:lpstr>
      <vt:lpstr>Arial Narrow</vt:lpstr>
      <vt:lpstr>Calibri</vt:lpstr>
      <vt:lpstr>Calibri  </vt:lpstr>
      <vt:lpstr>Calibri Light</vt:lpstr>
      <vt:lpstr>Nunito</vt:lpstr>
      <vt:lpstr>Nunito ExtraLight</vt:lpstr>
      <vt:lpstr>Nunito Light</vt:lpstr>
      <vt:lpstr>Poppins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Hoffman</dc:creator>
  <cp:lastModifiedBy>Macrina Wilkins</cp:lastModifiedBy>
  <cp:revision>22</cp:revision>
  <cp:lastPrinted>2023-03-17T20:08:21Z</cp:lastPrinted>
  <dcterms:created xsi:type="dcterms:W3CDTF">2019-05-30T18:50:33Z</dcterms:created>
  <dcterms:modified xsi:type="dcterms:W3CDTF">2024-05-03T14:02:44Z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0x01010069A134CF2777A043BB432737C67DC728</vt:lpwstr>
  </property>
</Properties>
</file>